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4"/>
  </p:notesMasterIdLst>
  <p:handoutMasterIdLst>
    <p:handoutMasterId r:id="rId5"/>
  </p:handoutMasterIdLst>
  <p:sldIdLst>
    <p:sldId id="260" r:id="rId2"/>
    <p:sldId id="261" r:id="rId3"/>
  </p:sldIdLst>
  <p:sldSz cx="9144000" cy="6858000" type="letter"/>
  <p:notesSz cx="7010400" cy="11490325"/>
  <p:defaultTextStyle>
    <a:defPPr>
      <a:defRPr lang="es-ES_tradnl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228" userDrawn="1">
          <p15:clr>
            <a:srgbClr val="A4A3A4"/>
          </p15:clr>
        </p15:guide>
        <p15:guide id="2" pos="3018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788" autoAdjust="0"/>
    <p:restoredTop sz="94693" autoAdjust="0"/>
  </p:normalViewPr>
  <p:slideViewPr>
    <p:cSldViewPr snapToGrid="0">
      <p:cViewPr varScale="1">
        <p:scale>
          <a:sx n="115" d="100"/>
          <a:sy n="115" d="100"/>
        </p:scale>
        <p:origin x="2118" y="90"/>
      </p:cViewPr>
      <p:guideLst>
        <p:guide orient="horz" pos="2228"/>
        <p:guide pos="3018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38475" cy="571500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105238" tIns="52619" rIns="105238" bIns="52619" numCol="1" anchor="t" anchorCtr="0" compatLnSpc="1">
            <a:prstTxWarp prst="textNoShape">
              <a:avLst/>
            </a:prstTxWarp>
          </a:bodyPr>
          <a:lstStyle>
            <a:lvl1pPr defTabSz="1052513">
              <a:defRPr sz="1400">
                <a:latin typeface="Arial" charset="0"/>
              </a:defRPr>
            </a:lvl1pPr>
          </a:lstStyle>
          <a:p>
            <a:pPr>
              <a:defRPr/>
            </a:pPr>
            <a:endParaRPr lang="es-ES_tradnl"/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971925" y="0"/>
            <a:ext cx="3038475" cy="571500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105238" tIns="52619" rIns="105238" bIns="52619" numCol="1" anchor="t" anchorCtr="0" compatLnSpc="1">
            <a:prstTxWarp prst="textNoShape">
              <a:avLst/>
            </a:prstTxWarp>
          </a:bodyPr>
          <a:lstStyle>
            <a:lvl1pPr algn="r" defTabSz="1052513">
              <a:defRPr sz="1400">
                <a:latin typeface="Arial" charset="0"/>
              </a:defRPr>
            </a:lvl1pPr>
          </a:lstStyle>
          <a:p>
            <a:pPr>
              <a:defRPr/>
            </a:pPr>
            <a:endParaRPr lang="es-ES_tradnl"/>
          </a:p>
        </p:txBody>
      </p:sp>
      <p:sp>
        <p:nvSpPr>
          <p:cNvPr id="5124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10955338"/>
            <a:ext cx="3038475" cy="573087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105238" tIns="52619" rIns="105238" bIns="52619" numCol="1" anchor="b" anchorCtr="0" compatLnSpc="1">
            <a:prstTxWarp prst="textNoShape">
              <a:avLst/>
            </a:prstTxWarp>
          </a:bodyPr>
          <a:lstStyle>
            <a:lvl1pPr defTabSz="1052513">
              <a:defRPr sz="1400">
                <a:latin typeface="Arial" charset="0"/>
              </a:defRPr>
            </a:lvl1pPr>
          </a:lstStyle>
          <a:p>
            <a:pPr>
              <a:defRPr/>
            </a:pPr>
            <a:endParaRPr lang="es-ES_tradnl"/>
          </a:p>
        </p:txBody>
      </p:sp>
      <p:sp>
        <p:nvSpPr>
          <p:cNvPr id="5125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971925" y="10955338"/>
            <a:ext cx="3038475" cy="573087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105238" tIns="52619" rIns="105238" bIns="52619" numCol="1" anchor="b" anchorCtr="0" compatLnSpc="1">
            <a:prstTxWarp prst="textNoShape">
              <a:avLst/>
            </a:prstTxWarp>
          </a:bodyPr>
          <a:lstStyle>
            <a:lvl1pPr algn="r" defTabSz="1052513">
              <a:defRPr sz="1400" smtClean="0"/>
            </a:lvl1pPr>
          </a:lstStyle>
          <a:p>
            <a:pPr>
              <a:defRPr/>
            </a:pPr>
            <a:fld id="{6DBC1234-8502-4082-8CD4-553568A969A8}" type="slidenum">
              <a:rPr lang="es-ES_tradnl" altLang="es-MX"/>
              <a:pPr>
                <a:defRPr/>
              </a:pPr>
              <a:t>‹Nº›</a:t>
            </a:fld>
            <a:endParaRPr lang="es-ES_tradnl" altLang="es-MX"/>
          </a:p>
        </p:txBody>
      </p:sp>
    </p:spTree>
    <p:extLst>
      <p:ext uri="{BB962C8B-B14F-4D97-AF65-F5344CB8AC3E}">
        <p14:creationId xmlns:p14="http://schemas.microsoft.com/office/powerpoint/2010/main" val="103765970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86744866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s-ES" smtClean="0"/>
              <a:t>Haga clic para modificar el estilo de subtítulo del patrón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6832359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2750162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  <a:prstGeom prst="rect">
            <a:avLst/>
          </a:prstGeo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4239452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59286138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  <p:extLst>
      <p:ext uri="{BB962C8B-B14F-4D97-AF65-F5344CB8AC3E}">
        <p14:creationId xmlns:p14="http://schemas.microsoft.com/office/powerpoint/2010/main" val="216049692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86769310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99205449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51599142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35244929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  <p:extLst>
      <p:ext uri="{BB962C8B-B14F-4D97-AF65-F5344CB8AC3E}">
        <p14:creationId xmlns:p14="http://schemas.microsoft.com/office/powerpoint/2010/main" val="28974937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s-MX" noProof="0" smtClean="0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  <p:extLst>
      <p:ext uri="{BB962C8B-B14F-4D97-AF65-F5344CB8AC3E}">
        <p14:creationId xmlns:p14="http://schemas.microsoft.com/office/powerpoint/2010/main" val="107481371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8"/>
          <p:cNvSpPr>
            <a:spLocks noChangeArrowheads="1"/>
          </p:cNvSpPr>
          <p:nvPr/>
        </p:nvSpPr>
        <p:spPr bwMode="auto">
          <a:xfrm>
            <a:off x="0" y="1588"/>
            <a:ext cx="9144000" cy="6702425"/>
          </a:xfrm>
          <a:prstGeom prst="rect">
            <a:avLst/>
          </a:prstGeom>
          <a:noFill/>
          <a:ln w="31750">
            <a:solidFill>
              <a:schemeClr val="tx1"/>
            </a:solidFill>
            <a:miter lim="800000"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defRPr/>
            </a:pPr>
            <a:endParaRPr lang="es-MX" altLang="es-MX" smtClean="0"/>
          </a:p>
        </p:txBody>
      </p:sp>
      <p:sp>
        <p:nvSpPr>
          <p:cNvPr id="1027" name="Rectangle 9"/>
          <p:cNvSpPr>
            <a:spLocks noChangeArrowheads="1"/>
          </p:cNvSpPr>
          <p:nvPr/>
        </p:nvSpPr>
        <p:spPr bwMode="auto">
          <a:xfrm>
            <a:off x="8210550" y="6673850"/>
            <a:ext cx="927100" cy="2314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>
              <a:spcBef>
                <a:spcPct val="50000"/>
              </a:spcBef>
              <a:defRPr/>
            </a:pPr>
            <a:r>
              <a:rPr lang="es-ES_tradnl" altLang="es-MX" sz="900" b="1" dirty="0" smtClean="0"/>
              <a:t>SIS-2025</a:t>
            </a:r>
          </a:p>
        </p:txBody>
      </p:sp>
      <p:sp>
        <p:nvSpPr>
          <p:cNvPr id="1028" name="Text Box 27"/>
          <p:cNvSpPr txBox="1">
            <a:spLocks noChangeArrowheads="1"/>
          </p:cNvSpPr>
          <p:nvPr userDrawn="1"/>
        </p:nvSpPr>
        <p:spPr bwMode="auto">
          <a:xfrm>
            <a:off x="6665720" y="60325"/>
            <a:ext cx="2411605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>
              <a:defRPr/>
            </a:pPr>
            <a:r>
              <a:rPr lang="es-ES_tradnl" sz="1200" b="1" dirty="0" smtClean="0"/>
              <a:t>INFORME DE JURISDICCIÓN</a:t>
            </a:r>
          </a:p>
          <a:p>
            <a:pPr algn="ctr">
              <a:defRPr/>
            </a:pPr>
            <a:r>
              <a:rPr lang="es-ES_tradnl" sz="1200" b="1" dirty="0" smtClean="0"/>
              <a:t>SINBA-SIS-E4</a:t>
            </a:r>
            <a:endParaRPr lang="es-ES_tradnl" sz="1200" dirty="0" smtClean="0"/>
          </a:p>
        </p:txBody>
      </p:sp>
      <p:sp>
        <p:nvSpPr>
          <p:cNvPr id="1029" name="Text Box 34"/>
          <p:cNvSpPr txBox="1">
            <a:spLocks noChangeArrowheads="1"/>
          </p:cNvSpPr>
          <p:nvPr userDrawn="1"/>
        </p:nvSpPr>
        <p:spPr bwMode="auto">
          <a:xfrm>
            <a:off x="1827212" y="76200"/>
            <a:ext cx="5257251" cy="396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>
              <a:defRPr/>
            </a:pPr>
            <a:r>
              <a:rPr lang="es-ES_tradnl" sz="1000" b="1" dirty="0" smtClean="0"/>
              <a:t>BIENESTAR PARA LA SALUD COMUNITARIA</a:t>
            </a:r>
          </a:p>
          <a:p>
            <a:pPr algn="ctr">
              <a:defRPr/>
            </a:pPr>
            <a:r>
              <a:rPr lang="es-ES_tradnl" sz="1000" b="1" dirty="0" smtClean="0"/>
              <a:t>Embarazo, parto y puerperio</a:t>
            </a:r>
            <a:endParaRPr lang="es-ES" sz="1000" b="1" dirty="0" smtClean="0"/>
          </a:p>
        </p:txBody>
      </p:sp>
      <p:pic>
        <p:nvPicPr>
          <p:cNvPr id="9" name="Imagen 8">
            <a:extLst>
              <a:ext uri="{FF2B5EF4-FFF2-40B4-BE49-F238E27FC236}">
                <a16:creationId xmlns:a16="http://schemas.microsoft.com/office/drawing/2014/main" id="{41001B9B-1F71-5A07-10F5-04480442B208}"/>
              </a:ext>
            </a:extLst>
          </p:cNvPr>
          <p:cNvPicPr>
            <a:picLocks noChangeAspect="1"/>
          </p:cNvPicPr>
          <p:nvPr userDrawn="1"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54084" y="136323"/>
            <a:ext cx="2119184" cy="309668"/>
          </a:xfrm>
          <a:prstGeom prst="rect">
            <a:avLst/>
          </a:prstGeom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defTabSz="762000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762000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defTabSz="762000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defTabSz="762000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defTabSz="762000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5pPr>
      <a:lvl6pPr marL="2514600" indent="-228600" algn="l" defTabSz="762000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6pPr>
      <a:lvl7pPr marL="2971800" indent="-228600" algn="l" defTabSz="762000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7pPr>
      <a:lvl8pPr marL="3429000" indent="-228600" algn="l" defTabSz="762000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8pPr>
      <a:lvl9pPr marL="3886200" indent="-228600" algn="l" defTabSz="762000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9pPr>
    </p:bodyStyle>
    <p:otherStyle>
      <a:defPPr>
        <a:defRPr lang="es-MX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Line 16"/>
          <p:cNvSpPr>
            <a:spLocks noChangeShapeType="1"/>
          </p:cNvSpPr>
          <p:nvPr/>
        </p:nvSpPr>
        <p:spPr bwMode="auto">
          <a:xfrm flipH="1">
            <a:off x="0" y="835025"/>
            <a:ext cx="9144000" cy="0"/>
          </a:xfrm>
          <a:prstGeom prst="line">
            <a:avLst/>
          </a:prstGeom>
          <a:noFill/>
          <a:ln w="253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78" name="Rectangle 74"/>
          <p:cNvSpPr>
            <a:spLocks noChangeArrowheads="1"/>
          </p:cNvSpPr>
          <p:nvPr/>
        </p:nvSpPr>
        <p:spPr bwMode="auto">
          <a:xfrm>
            <a:off x="-28575" y="6672263"/>
            <a:ext cx="800100" cy="2143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s-ES_tradnl" altLang="es-MX" sz="800" b="1" dirty="0"/>
              <a:t>ANVERSO</a:t>
            </a:r>
          </a:p>
        </p:txBody>
      </p:sp>
      <p:sp>
        <p:nvSpPr>
          <p:cNvPr id="114" name="Rectangle 213"/>
          <p:cNvSpPr>
            <a:spLocks noChangeArrowheads="1"/>
          </p:cNvSpPr>
          <p:nvPr/>
        </p:nvSpPr>
        <p:spPr bwMode="auto">
          <a:xfrm>
            <a:off x="22122" y="2107144"/>
            <a:ext cx="1326064" cy="2308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900" b="1" dirty="0"/>
              <a:t>II. 	 MÓDULO</a:t>
            </a:r>
            <a:endParaRPr lang="es-ES" altLang="es-MX" sz="900" b="1" dirty="0"/>
          </a:p>
        </p:txBody>
      </p:sp>
      <p:grpSp>
        <p:nvGrpSpPr>
          <p:cNvPr id="157" name="Grupo 156"/>
          <p:cNvGrpSpPr/>
          <p:nvPr/>
        </p:nvGrpSpPr>
        <p:grpSpPr>
          <a:xfrm>
            <a:off x="67327" y="944747"/>
            <a:ext cx="9048750" cy="618781"/>
            <a:chOff x="50075" y="892991"/>
            <a:chExt cx="9048750" cy="618781"/>
          </a:xfrm>
        </p:grpSpPr>
        <p:sp>
          <p:nvSpPr>
            <p:cNvPr id="182" name="Text Box 366"/>
            <p:cNvSpPr txBox="1">
              <a:spLocks noChangeArrowheads="1"/>
            </p:cNvSpPr>
            <p:nvPr/>
          </p:nvSpPr>
          <p:spPr bwMode="auto">
            <a:xfrm>
              <a:off x="50075" y="892991"/>
              <a:ext cx="9048750" cy="5078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 defTabSz="762000"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defTabSz="762000"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defTabSz="762000"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defTabSz="762000"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defTabSz="762000"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/>
              <a:r>
                <a:rPr lang="es-ES_tradnl" altLang="es-MX" sz="900" b="1" dirty="0"/>
                <a:t>I. DISTRITO DE SALUD </a:t>
              </a:r>
              <a:r>
                <a:rPr lang="es-ES_tradnl" altLang="es-MX" sz="900" b="1" dirty="0" smtClean="0"/>
                <a:t>O JURISDICCIÓN: ______________________________________     </a:t>
              </a:r>
              <a:r>
                <a:rPr lang="es-ES_tradnl" altLang="es-MX" sz="900" b="1" dirty="0"/>
                <a:t>INFORMACIÓN CORRESPONDIENTE A:   </a:t>
              </a:r>
              <a:r>
                <a:rPr lang="es-ES_tradnl" altLang="es-MX" sz="900" b="1" dirty="0" smtClean="0"/>
                <a:t>MES:________ </a:t>
              </a:r>
              <a:r>
                <a:rPr lang="es-ES_tradnl" altLang="es-MX" sz="900" b="1" dirty="0"/>
                <a:t>AÑO: </a:t>
              </a:r>
              <a:r>
                <a:rPr lang="es-ES_tradnl" altLang="es-MX" sz="900" b="1" dirty="0" smtClean="0"/>
                <a:t>_________ </a:t>
              </a:r>
              <a:r>
                <a:rPr lang="es-ES_tradnl" altLang="es-MX" sz="900" b="1" dirty="0"/>
                <a:t>					</a:t>
              </a:r>
            </a:p>
            <a:p>
              <a:r>
                <a:rPr lang="es-ES_tradnl" altLang="es-MX" sz="900" b="1" dirty="0"/>
                <a:t>		</a:t>
              </a:r>
              <a:endParaRPr lang="es-ES_tradnl" altLang="es-MX" sz="900" b="1" dirty="0" smtClean="0"/>
            </a:p>
          </p:txBody>
        </p:sp>
        <p:sp>
          <p:nvSpPr>
            <p:cNvPr id="183" name="CuadroTexto 182"/>
            <p:cNvSpPr txBox="1"/>
            <p:nvPr/>
          </p:nvSpPr>
          <p:spPr>
            <a:xfrm>
              <a:off x="2763488" y="1058863"/>
              <a:ext cx="1253869" cy="184666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ES_tradnl" altLang="es-MX" sz="600" b="1" dirty="0"/>
                <a:t>ANOTE NÚMERO Y </a:t>
              </a:r>
              <a:r>
                <a:rPr lang="es-ES_tradnl" altLang="es-MX" sz="600" b="1" dirty="0" smtClean="0"/>
                <a:t>NOMBRE</a:t>
              </a:r>
              <a:endParaRPr lang="es-MX" sz="1400" dirty="0"/>
            </a:p>
          </p:txBody>
        </p:sp>
        <p:sp>
          <p:nvSpPr>
            <p:cNvPr id="205" name="CuadroTexto 204"/>
            <p:cNvSpPr txBox="1"/>
            <p:nvPr/>
          </p:nvSpPr>
          <p:spPr>
            <a:xfrm>
              <a:off x="392645" y="1296328"/>
              <a:ext cx="3222357" cy="21544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ES_tradnl" altLang="es-MX" sz="800" b="1" dirty="0"/>
                <a:t>NOMBRE DEL (LA) SUPERVISOR(A) DE AUXILIAR DE SALUD:</a:t>
              </a:r>
              <a:endParaRPr lang="es-MX" sz="800" dirty="0"/>
            </a:p>
          </p:txBody>
        </p:sp>
        <p:cxnSp>
          <p:nvCxnSpPr>
            <p:cNvPr id="206" name="Conector recto 205"/>
            <p:cNvCxnSpPr/>
            <p:nvPr/>
          </p:nvCxnSpPr>
          <p:spPr bwMode="auto">
            <a:xfrm>
              <a:off x="3508377" y="1477904"/>
              <a:ext cx="3713163" cy="0"/>
            </a:xfrm>
            <a:prstGeom prst="line">
              <a:avLst/>
            </a:prstGeom>
            <a:solidFill>
              <a:schemeClr val="accent1"/>
            </a:solidFill>
            <a:ln w="12700" cap="flat" cmpd="sng" algn="ctr">
              <a:solidFill>
                <a:schemeClr val="tx1"/>
              </a:solidFill>
              <a:prstDash val="solid"/>
              <a:round/>
              <a:headEnd type="none" w="sm" len="sm"/>
              <a:tailEnd type="none" w="sm" len="sm"/>
            </a:ln>
            <a:effectLst/>
          </p:spPr>
        </p:cxnSp>
      </p:grpSp>
      <p:sp>
        <p:nvSpPr>
          <p:cNvPr id="143" name="Rectangle 248"/>
          <p:cNvSpPr>
            <a:spLocks noChangeArrowheads="1"/>
          </p:cNvSpPr>
          <p:nvPr/>
        </p:nvSpPr>
        <p:spPr bwMode="auto">
          <a:xfrm>
            <a:off x="1698130" y="2427857"/>
            <a:ext cx="387499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" altLang="es-MX" sz="1000" dirty="0" smtClean="0"/>
              <a:t>2°</a:t>
            </a:r>
            <a:endParaRPr lang="es-ES" altLang="es-MX" sz="1000" dirty="0"/>
          </a:p>
        </p:txBody>
      </p:sp>
      <p:sp>
        <p:nvSpPr>
          <p:cNvPr id="144" name="Rectangle 248"/>
          <p:cNvSpPr>
            <a:spLocks noChangeArrowheads="1"/>
          </p:cNvSpPr>
          <p:nvPr/>
        </p:nvSpPr>
        <p:spPr bwMode="auto">
          <a:xfrm>
            <a:off x="1988597" y="2427857"/>
            <a:ext cx="387499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" altLang="es-MX" sz="1000" dirty="0"/>
              <a:t>3</a:t>
            </a:r>
            <a:r>
              <a:rPr lang="es-ES" altLang="es-MX" sz="1000" dirty="0" smtClean="0"/>
              <a:t>°</a:t>
            </a:r>
            <a:endParaRPr lang="es-ES" altLang="es-MX" sz="1000" dirty="0"/>
          </a:p>
        </p:txBody>
      </p:sp>
      <p:sp>
        <p:nvSpPr>
          <p:cNvPr id="145" name="Line 137"/>
          <p:cNvSpPr>
            <a:spLocks noChangeShapeType="1"/>
          </p:cNvSpPr>
          <p:nvPr/>
        </p:nvSpPr>
        <p:spPr bwMode="auto">
          <a:xfrm>
            <a:off x="0" y="4432300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46" name="Line 154"/>
          <p:cNvSpPr>
            <a:spLocks noChangeShapeType="1"/>
          </p:cNvSpPr>
          <p:nvPr/>
        </p:nvSpPr>
        <p:spPr bwMode="auto">
          <a:xfrm>
            <a:off x="0" y="3691998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48" name="Line 155"/>
          <p:cNvSpPr>
            <a:spLocks noChangeShapeType="1"/>
          </p:cNvSpPr>
          <p:nvPr/>
        </p:nvSpPr>
        <p:spPr bwMode="auto">
          <a:xfrm>
            <a:off x="0" y="3913188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49" name="Line 156"/>
          <p:cNvSpPr>
            <a:spLocks noChangeShapeType="1"/>
          </p:cNvSpPr>
          <p:nvPr/>
        </p:nvSpPr>
        <p:spPr bwMode="auto">
          <a:xfrm>
            <a:off x="0" y="4176713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50" name="Line 133"/>
          <p:cNvSpPr>
            <a:spLocks noChangeShapeType="1"/>
          </p:cNvSpPr>
          <p:nvPr/>
        </p:nvSpPr>
        <p:spPr bwMode="auto">
          <a:xfrm>
            <a:off x="0" y="2861315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51" name="Line 97"/>
          <p:cNvSpPr>
            <a:spLocks noChangeShapeType="1"/>
          </p:cNvSpPr>
          <p:nvPr/>
        </p:nvSpPr>
        <p:spPr bwMode="auto">
          <a:xfrm>
            <a:off x="0" y="2727325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52" name="Line 210"/>
          <p:cNvSpPr>
            <a:spLocks noChangeShapeType="1"/>
          </p:cNvSpPr>
          <p:nvPr/>
        </p:nvSpPr>
        <p:spPr bwMode="auto">
          <a:xfrm>
            <a:off x="0" y="1698625"/>
            <a:ext cx="9144000" cy="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53" name="Line 137"/>
          <p:cNvSpPr>
            <a:spLocks noChangeShapeType="1"/>
          </p:cNvSpPr>
          <p:nvPr/>
        </p:nvSpPr>
        <p:spPr bwMode="auto">
          <a:xfrm>
            <a:off x="0" y="5516033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54" name="Line 154"/>
          <p:cNvSpPr>
            <a:spLocks noChangeShapeType="1"/>
          </p:cNvSpPr>
          <p:nvPr/>
        </p:nvSpPr>
        <p:spPr bwMode="auto">
          <a:xfrm>
            <a:off x="0" y="4733396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55" name="Line 155"/>
          <p:cNvSpPr>
            <a:spLocks noChangeShapeType="1"/>
          </p:cNvSpPr>
          <p:nvPr/>
        </p:nvSpPr>
        <p:spPr bwMode="auto">
          <a:xfrm>
            <a:off x="0" y="4996921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56" name="Line 156"/>
          <p:cNvSpPr>
            <a:spLocks noChangeShapeType="1"/>
          </p:cNvSpPr>
          <p:nvPr/>
        </p:nvSpPr>
        <p:spPr bwMode="auto">
          <a:xfrm>
            <a:off x="0" y="5260446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58" name="Line 154"/>
          <p:cNvSpPr>
            <a:spLocks noChangeShapeType="1"/>
          </p:cNvSpPr>
          <p:nvPr/>
        </p:nvSpPr>
        <p:spPr bwMode="auto">
          <a:xfrm>
            <a:off x="-8464" y="5774795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59" name="Line 155"/>
          <p:cNvSpPr>
            <a:spLocks noChangeShapeType="1"/>
          </p:cNvSpPr>
          <p:nvPr/>
        </p:nvSpPr>
        <p:spPr bwMode="auto">
          <a:xfrm>
            <a:off x="-8464" y="6012919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60" name="Line 154"/>
          <p:cNvSpPr>
            <a:spLocks noChangeShapeType="1"/>
          </p:cNvSpPr>
          <p:nvPr/>
        </p:nvSpPr>
        <p:spPr bwMode="auto">
          <a:xfrm>
            <a:off x="16930" y="3167066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61" name="Line 155"/>
          <p:cNvSpPr>
            <a:spLocks noChangeShapeType="1"/>
          </p:cNvSpPr>
          <p:nvPr/>
        </p:nvSpPr>
        <p:spPr bwMode="auto">
          <a:xfrm>
            <a:off x="16930" y="3447523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62" name="Line 180"/>
          <p:cNvSpPr>
            <a:spLocks noChangeShapeType="1"/>
          </p:cNvSpPr>
          <p:nvPr/>
        </p:nvSpPr>
        <p:spPr bwMode="auto">
          <a:xfrm flipH="1">
            <a:off x="3959167" y="2869895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63" name="Line 181"/>
          <p:cNvSpPr>
            <a:spLocks noChangeShapeType="1"/>
          </p:cNvSpPr>
          <p:nvPr/>
        </p:nvSpPr>
        <p:spPr bwMode="auto">
          <a:xfrm flipH="1">
            <a:off x="1748097" y="2869895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64" name="Line 182"/>
          <p:cNvSpPr>
            <a:spLocks noChangeShapeType="1"/>
          </p:cNvSpPr>
          <p:nvPr/>
        </p:nvSpPr>
        <p:spPr bwMode="auto">
          <a:xfrm flipH="1">
            <a:off x="2035766" y="2869895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65" name="Line 183"/>
          <p:cNvSpPr>
            <a:spLocks noChangeShapeType="1"/>
          </p:cNvSpPr>
          <p:nvPr/>
        </p:nvSpPr>
        <p:spPr bwMode="auto">
          <a:xfrm>
            <a:off x="2324581" y="2869895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66" name="Line 184"/>
          <p:cNvSpPr>
            <a:spLocks noChangeShapeType="1"/>
          </p:cNvSpPr>
          <p:nvPr/>
        </p:nvSpPr>
        <p:spPr bwMode="auto">
          <a:xfrm flipH="1">
            <a:off x="3029779" y="2869895"/>
            <a:ext cx="1047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67" name="Line 185"/>
          <p:cNvSpPr>
            <a:spLocks noChangeShapeType="1"/>
          </p:cNvSpPr>
          <p:nvPr/>
        </p:nvSpPr>
        <p:spPr bwMode="auto">
          <a:xfrm flipH="1">
            <a:off x="3367427" y="2869895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68" name="Line 186"/>
          <p:cNvSpPr>
            <a:spLocks noChangeShapeType="1"/>
          </p:cNvSpPr>
          <p:nvPr/>
        </p:nvSpPr>
        <p:spPr bwMode="auto">
          <a:xfrm flipH="1">
            <a:off x="3657762" y="2869895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69" name="Line 187"/>
          <p:cNvSpPr>
            <a:spLocks noChangeShapeType="1"/>
          </p:cNvSpPr>
          <p:nvPr/>
        </p:nvSpPr>
        <p:spPr bwMode="auto">
          <a:xfrm>
            <a:off x="4274964" y="2869895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70" name="Line 188"/>
          <p:cNvSpPr>
            <a:spLocks noChangeShapeType="1"/>
          </p:cNvSpPr>
          <p:nvPr/>
        </p:nvSpPr>
        <p:spPr bwMode="auto">
          <a:xfrm>
            <a:off x="4625199" y="2869895"/>
            <a:ext cx="0" cy="31464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71" name="Line 189"/>
          <p:cNvSpPr>
            <a:spLocks noChangeShapeType="1"/>
          </p:cNvSpPr>
          <p:nvPr/>
        </p:nvSpPr>
        <p:spPr bwMode="auto">
          <a:xfrm>
            <a:off x="4960408" y="2869895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72" name="Line 190"/>
          <p:cNvSpPr>
            <a:spLocks noChangeShapeType="1"/>
          </p:cNvSpPr>
          <p:nvPr/>
        </p:nvSpPr>
        <p:spPr bwMode="auto">
          <a:xfrm flipH="1">
            <a:off x="5267815" y="2869895"/>
            <a:ext cx="267" cy="31464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73" name="Line 191"/>
          <p:cNvSpPr>
            <a:spLocks noChangeShapeType="1"/>
          </p:cNvSpPr>
          <p:nvPr/>
        </p:nvSpPr>
        <p:spPr bwMode="auto">
          <a:xfrm flipH="1">
            <a:off x="5558101" y="2869895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74" name="Line 192"/>
          <p:cNvSpPr>
            <a:spLocks noChangeShapeType="1"/>
          </p:cNvSpPr>
          <p:nvPr/>
        </p:nvSpPr>
        <p:spPr bwMode="auto">
          <a:xfrm>
            <a:off x="5832538" y="2869895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75" name="Line 269"/>
          <p:cNvSpPr>
            <a:spLocks noChangeShapeType="1"/>
          </p:cNvSpPr>
          <p:nvPr/>
        </p:nvSpPr>
        <p:spPr bwMode="auto">
          <a:xfrm>
            <a:off x="6121578" y="2869895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76" name="Line 270"/>
          <p:cNvSpPr>
            <a:spLocks noChangeShapeType="1"/>
          </p:cNvSpPr>
          <p:nvPr/>
        </p:nvSpPr>
        <p:spPr bwMode="auto">
          <a:xfrm flipH="1">
            <a:off x="6680925" y="2869894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77" name="Line 271"/>
          <p:cNvSpPr>
            <a:spLocks noChangeShapeType="1"/>
          </p:cNvSpPr>
          <p:nvPr/>
        </p:nvSpPr>
        <p:spPr bwMode="auto">
          <a:xfrm>
            <a:off x="6959786" y="2869894"/>
            <a:ext cx="0" cy="31464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78" name="Line 272"/>
          <p:cNvSpPr>
            <a:spLocks noChangeShapeType="1"/>
          </p:cNvSpPr>
          <p:nvPr/>
        </p:nvSpPr>
        <p:spPr bwMode="auto">
          <a:xfrm flipH="1">
            <a:off x="7593702" y="2869895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79" name="Rectangle 243"/>
          <p:cNvSpPr>
            <a:spLocks noChangeArrowheads="1"/>
          </p:cNvSpPr>
          <p:nvPr/>
        </p:nvSpPr>
        <p:spPr bwMode="auto">
          <a:xfrm>
            <a:off x="1628735" y="1698625"/>
            <a:ext cx="2975589" cy="2308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900" b="1" dirty="0"/>
              <a:t>ATENDIDAS POR PRIMERA VEZ</a:t>
            </a:r>
            <a:endParaRPr lang="es-ES" altLang="es-MX" sz="900" b="1" dirty="0"/>
          </a:p>
        </p:txBody>
      </p:sp>
      <p:sp>
        <p:nvSpPr>
          <p:cNvPr id="180" name="Rectangle 245"/>
          <p:cNvSpPr>
            <a:spLocks noChangeArrowheads="1"/>
          </p:cNvSpPr>
          <p:nvPr/>
        </p:nvSpPr>
        <p:spPr bwMode="auto">
          <a:xfrm>
            <a:off x="1441355" y="1911802"/>
            <a:ext cx="1918358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1000" dirty="0"/>
              <a:t>EMBARAZO</a:t>
            </a:r>
            <a:endParaRPr lang="es-ES" altLang="es-MX" sz="1000" dirty="0"/>
          </a:p>
        </p:txBody>
      </p:sp>
      <p:sp>
        <p:nvSpPr>
          <p:cNvPr id="181" name="Rectangle 246"/>
          <p:cNvSpPr>
            <a:spLocks noChangeArrowheads="1"/>
          </p:cNvSpPr>
          <p:nvPr/>
        </p:nvSpPr>
        <p:spPr bwMode="auto">
          <a:xfrm>
            <a:off x="2375552" y="2147358"/>
            <a:ext cx="937501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1000" dirty="0"/>
              <a:t>EDAD</a:t>
            </a:r>
            <a:endParaRPr lang="es-ES" altLang="es-MX" sz="700" dirty="0"/>
          </a:p>
        </p:txBody>
      </p:sp>
      <p:sp>
        <p:nvSpPr>
          <p:cNvPr id="184" name="Rectangle 247"/>
          <p:cNvSpPr>
            <a:spLocks noChangeArrowheads="1"/>
          </p:cNvSpPr>
          <p:nvPr/>
        </p:nvSpPr>
        <p:spPr bwMode="auto">
          <a:xfrm>
            <a:off x="1437307" y="2147358"/>
            <a:ext cx="896494" cy="2308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900" dirty="0"/>
              <a:t>TRIMESTRE</a:t>
            </a:r>
            <a:endParaRPr lang="es-ES" altLang="es-MX" sz="700" dirty="0"/>
          </a:p>
        </p:txBody>
      </p:sp>
      <p:sp>
        <p:nvSpPr>
          <p:cNvPr id="185" name="Rectangle 248"/>
          <p:cNvSpPr>
            <a:spLocks noChangeArrowheads="1"/>
          </p:cNvSpPr>
          <p:nvPr/>
        </p:nvSpPr>
        <p:spPr bwMode="auto">
          <a:xfrm>
            <a:off x="1409527" y="2427857"/>
            <a:ext cx="387499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" altLang="es-MX" sz="1000" dirty="0" smtClean="0"/>
              <a:t>1°</a:t>
            </a:r>
            <a:endParaRPr lang="es-ES" altLang="es-MX" sz="1000" dirty="0"/>
          </a:p>
        </p:txBody>
      </p:sp>
      <p:sp>
        <p:nvSpPr>
          <p:cNvPr id="186" name="Rectangle 251"/>
          <p:cNvSpPr>
            <a:spLocks noChangeArrowheads="1"/>
          </p:cNvSpPr>
          <p:nvPr/>
        </p:nvSpPr>
        <p:spPr bwMode="auto">
          <a:xfrm>
            <a:off x="2263534" y="2447741"/>
            <a:ext cx="477614" cy="27546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85000"/>
              </a:lnSpc>
            </a:pPr>
            <a:r>
              <a:rPr lang="es-ES_tradnl" altLang="es-MX" sz="700" dirty="0" smtClean="0"/>
              <a:t>&lt; 15 </a:t>
            </a:r>
            <a:r>
              <a:rPr lang="es-ES_tradnl" altLang="es-MX" sz="700" dirty="0"/>
              <a:t>AÑOS</a:t>
            </a:r>
            <a:endParaRPr lang="es-ES" altLang="es-MX" sz="700" dirty="0"/>
          </a:p>
        </p:txBody>
      </p:sp>
      <p:sp>
        <p:nvSpPr>
          <p:cNvPr id="187" name="Rectangle 252"/>
          <p:cNvSpPr>
            <a:spLocks noChangeArrowheads="1"/>
          </p:cNvSpPr>
          <p:nvPr/>
        </p:nvSpPr>
        <p:spPr bwMode="auto">
          <a:xfrm>
            <a:off x="2942127" y="2447741"/>
            <a:ext cx="524541" cy="27546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85000"/>
              </a:lnSpc>
            </a:pPr>
            <a:r>
              <a:rPr lang="es-ES_tradnl" altLang="es-MX" sz="700" dirty="0" smtClean="0"/>
              <a:t>&gt; 20 AÑOS </a:t>
            </a:r>
            <a:endParaRPr lang="es-ES" altLang="es-MX" sz="700" dirty="0"/>
          </a:p>
        </p:txBody>
      </p:sp>
      <p:sp>
        <p:nvSpPr>
          <p:cNvPr id="188" name="Rectangle 253"/>
          <p:cNvSpPr>
            <a:spLocks noChangeArrowheads="1"/>
          </p:cNvSpPr>
          <p:nvPr/>
        </p:nvSpPr>
        <p:spPr bwMode="auto">
          <a:xfrm rot="16200000">
            <a:off x="3111176" y="2257604"/>
            <a:ext cx="810417" cy="22904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900" dirty="0" smtClean="0"/>
              <a:t>PARTO</a:t>
            </a:r>
            <a:endParaRPr lang="es-ES" altLang="es-MX" sz="700" dirty="0"/>
          </a:p>
        </p:txBody>
      </p:sp>
      <p:sp>
        <p:nvSpPr>
          <p:cNvPr id="190" name="Rectangle 254"/>
          <p:cNvSpPr>
            <a:spLocks noChangeArrowheads="1"/>
          </p:cNvSpPr>
          <p:nvPr/>
        </p:nvSpPr>
        <p:spPr bwMode="auto">
          <a:xfrm rot="16200000">
            <a:off x="3415574" y="2264350"/>
            <a:ext cx="796925" cy="22904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900" dirty="0" smtClean="0"/>
              <a:t>ABORTO</a:t>
            </a:r>
            <a:endParaRPr lang="es-ES" altLang="es-MX" sz="700" dirty="0"/>
          </a:p>
        </p:txBody>
      </p:sp>
      <p:sp>
        <p:nvSpPr>
          <p:cNvPr id="191" name="Rectangle 255"/>
          <p:cNvSpPr>
            <a:spLocks noChangeArrowheads="1"/>
          </p:cNvSpPr>
          <p:nvPr/>
        </p:nvSpPr>
        <p:spPr bwMode="auto">
          <a:xfrm rot="16200000">
            <a:off x="3673463" y="2217113"/>
            <a:ext cx="891399" cy="22904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900" dirty="0" smtClean="0"/>
              <a:t>PUERPERIO</a:t>
            </a:r>
            <a:endParaRPr lang="es-ES" altLang="es-MX" sz="700" dirty="0"/>
          </a:p>
        </p:txBody>
      </p:sp>
      <p:sp>
        <p:nvSpPr>
          <p:cNvPr id="192" name="Rectangle 256"/>
          <p:cNvSpPr>
            <a:spLocks noChangeArrowheads="1"/>
          </p:cNvSpPr>
          <p:nvPr/>
        </p:nvSpPr>
        <p:spPr bwMode="auto">
          <a:xfrm rot="16200000">
            <a:off x="3991128" y="1993012"/>
            <a:ext cx="1014644" cy="55399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600" dirty="0"/>
              <a:t>PUERPERIO ATENDIDO POR</a:t>
            </a:r>
            <a:endParaRPr lang="es-ES" altLang="es-MX" sz="600" dirty="0"/>
          </a:p>
          <a:p>
            <a:r>
              <a:rPr lang="es-ES_tradnl" altLang="es-MX" sz="600" dirty="0"/>
              <a:t>PARTERÍA PROFESIONAL</a:t>
            </a:r>
            <a:endParaRPr lang="es-ES" altLang="es-MX" sz="600" dirty="0"/>
          </a:p>
          <a:p>
            <a:endParaRPr lang="es-ES" altLang="es-MX" sz="500" b="1" dirty="0"/>
          </a:p>
        </p:txBody>
      </p:sp>
      <p:sp>
        <p:nvSpPr>
          <p:cNvPr id="193" name="Rectangle 257"/>
          <p:cNvSpPr>
            <a:spLocks noChangeArrowheads="1"/>
          </p:cNvSpPr>
          <p:nvPr/>
        </p:nvSpPr>
        <p:spPr bwMode="auto">
          <a:xfrm rot="16200000">
            <a:off x="4390368" y="2210906"/>
            <a:ext cx="796926" cy="33593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800" dirty="0"/>
              <a:t>POR   </a:t>
            </a:r>
            <a:r>
              <a:rPr lang="es-ES_tradnl" altLang="es-MX" sz="800" dirty="0" smtClean="0"/>
              <a:t>EMBARAZO</a:t>
            </a:r>
            <a:endParaRPr lang="es-ES" altLang="es-MX" sz="800" dirty="0"/>
          </a:p>
        </p:txBody>
      </p:sp>
      <p:sp>
        <p:nvSpPr>
          <p:cNvPr id="194" name="Rectangle 258"/>
          <p:cNvSpPr>
            <a:spLocks noChangeArrowheads="1"/>
          </p:cNvSpPr>
          <p:nvPr/>
        </p:nvSpPr>
        <p:spPr bwMode="auto">
          <a:xfrm rot="16200000">
            <a:off x="4703939" y="2197122"/>
            <a:ext cx="824493" cy="33593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800" dirty="0"/>
              <a:t>POR </a:t>
            </a:r>
            <a:r>
              <a:rPr lang="es-ES_tradnl" altLang="es-MX" sz="800" dirty="0" smtClean="0"/>
              <a:t>PUERPERIO</a:t>
            </a:r>
            <a:endParaRPr lang="es-ES" altLang="es-MX" sz="800" dirty="0"/>
          </a:p>
        </p:txBody>
      </p:sp>
      <p:sp>
        <p:nvSpPr>
          <p:cNvPr id="195" name="Rectangle 259"/>
          <p:cNvSpPr>
            <a:spLocks noChangeArrowheads="1"/>
          </p:cNvSpPr>
          <p:nvPr/>
        </p:nvSpPr>
        <p:spPr bwMode="auto">
          <a:xfrm>
            <a:off x="4452813" y="1708150"/>
            <a:ext cx="1008000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800" b="1" dirty="0"/>
              <a:t>CONSULTAS</a:t>
            </a:r>
            <a:endParaRPr lang="es-ES" altLang="es-MX" sz="800" b="1" dirty="0"/>
          </a:p>
        </p:txBody>
      </p:sp>
      <p:sp>
        <p:nvSpPr>
          <p:cNvPr id="196" name="Rectangle 260"/>
          <p:cNvSpPr>
            <a:spLocks noChangeArrowheads="1"/>
          </p:cNvSpPr>
          <p:nvPr/>
        </p:nvSpPr>
        <p:spPr bwMode="auto">
          <a:xfrm>
            <a:off x="5262629" y="1901355"/>
            <a:ext cx="937829" cy="2769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600" dirty="0" smtClean="0"/>
              <a:t>TOXOIDE </a:t>
            </a:r>
            <a:r>
              <a:rPr lang="es-ES_tradnl" altLang="es-MX" sz="600" dirty="0"/>
              <a:t>TETÁNICO DIFTÉRICO</a:t>
            </a:r>
            <a:endParaRPr lang="es-ES" altLang="es-MX" sz="700" dirty="0"/>
          </a:p>
        </p:txBody>
      </p:sp>
      <p:sp>
        <p:nvSpPr>
          <p:cNvPr id="197" name="Rectangle 263"/>
          <p:cNvSpPr>
            <a:spLocks noChangeArrowheads="1"/>
          </p:cNvSpPr>
          <p:nvPr/>
        </p:nvSpPr>
        <p:spPr bwMode="auto">
          <a:xfrm rot="16200000">
            <a:off x="5621353" y="2316770"/>
            <a:ext cx="703263" cy="19086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650" dirty="0" smtClean="0"/>
              <a:t>REFUERZO</a:t>
            </a:r>
            <a:endParaRPr lang="es-ES" altLang="es-MX" sz="650" dirty="0"/>
          </a:p>
        </p:txBody>
      </p:sp>
      <p:sp>
        <p:nvSpPr>
          <p:cNvPr id="198" name="Rectangle 264"/>
          <p:cNvSpPr>
            <a:spLocks noChangeArrowheads="1"/>
          </p:cNvSpPr>
          <p:nvPr/>
        </p:nvSpPr>
        <p:spPr bwMode="auto">
          <a:xfrm rot="16200000">
            <a:off x="6041406" y="2100735"/>
            <a:ext cx="1014644" cy="33855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800" dirty="0" smtClean="0"/>
              <a:t>MINISTRACIÓN DE HIERRO</a:t>
            </a:r>
            <a:endParaRPr lang="es-ES" altLang="es-MX" sz="800" dirty="0"/>
          </a:p>
        </p:txBody>
      </p:sp>
      <p:sp>
        <p:nvSpPr>
          <p:cNvPr id="199" name="Rectangle 266"/>
          <p:cNvSpPr>
            <a:spLocks noChangeArrowheads="1"/>
          </p:cNvSpPr>
          <p:nvPr/>
        </p:nvSpPr>
        <p:spPr bwMode="auto">
          <a:xfrm>
            <a:off x="6933226" y="2004585"/>
            <a:ext cx="695648" cy="41549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dirty="0"/>
              <a:t>POR </a:t>
            </a:r>
            <a:r>
              <a:rPr lang="es-ES_tradnl" altLang="es-MX" sz="700" dirty="0" smtClean="0"/>
              <a:t>EMBARAZO A UNIDAD</a:t>
            </a:r>
            <a:endParaRPr lang="es-ES" altLang="es-MX" sz="700" dirty="0"/>
          </a:p>
        </p:txBody>
      </p:sp>
      <p:sp>
        <p:nvSpPr>
          <p:cNvPr id="200" name="Rectangle 267"/>
          <p:cNvSpPr>
            <a:spLocks noChangeArrowheads="1"/>
          </p:cNvSpPr>
          <p:nvPr/>
        </p:nvSpPr>
        <p:spPr bwMode="auto">
          <a:xfrm rot="16200000">
            <a:off x="7765483" y="2246028"/>
            <a:ext cx="704497" cy="33855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800" dirty="0"/>
              <a:t>POR PARTO</a:t>
            </a:r>
            <a:endParaRPr lang="es-ES" altLang="es-MX" sz="800" dirty="0"/>
          </a:p>
        </p:txBody>
      </p:sp>
      <p:sp>
        <p:nvSpPr>
          <p:cNvPr id="202" name="Rectangle 268"/>
          <p:cNvSpPr>
            <a:spLocks noChangeArrowheads="1"/>
          </p:cNvSpPr>
          <p:nvPr/>
        </p:nvSpPr>
        <p:spPr bwMode="auto">
          <a:xfrm>
            <a:off x="6889320" y="1698625"/>
            <a:ext cx="1464124" cy="33855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800" b="1" dirty="0"/>
              <a:t>REFERIDAS DE ALTO RIESGO</a:t>
            </a:r>
            <a:endParaRPr lang="es-ES" altLang="es-MX" sz="800" b="1" dirty="0"/>
          </a:p>
        </p:txBody>
      </p:sp>
      <p:sp>
        <p:nvSpPr>
          <p:cNvPr id="203" name="Line 276"/>
          <p:cNvSpPr>
            <a:spLocks noChangeShapeType="1"/>
          </p:cNvSpPr>
          <p:nvPr/>
        </p:nvSpPr>
        <p:spPr bwMode="auto">
          <a:xfrm>
            <a:off x="3958366" y="1915351"/>
            <a:ext cx="1602" cy="805464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04" name="Line 277"/>
          <p:cNvSpPr>
            <a:spLocks noChangeShapeType="1"/>
          </p:cNvSpPr>
          <p:nvPr/>
        </p:nvSpPr>
        <p:spPr bwMode="auto">
          <a:xfrm>
            <a:off x="1748097" y="2382044"/>
            <a:ext cx="0" cy="3397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0" name="Line 278"/>
          <p:cNvSpPr>
            <a:spLocks noChangeShapeType="1"/>
          </p:cNvSpPr>
          <p:nvPr/>
        </p:nvSpPr>
        <p:spPr bwMode="auto">
          <a:xfrm>
            <a:off x="2035766" y="2384425"/>
            <a:ext cx="0" cy="3397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32" name="Line 279"/>
          <p:cNvSpPr>
            <a:spLocks noChangeShapeType="1"/>
          </p:cNvSpPr>
          <p:nvPr/>
        </p:nvSpPr>
        <p:spPr bwMode="auto">
          <a:xfrm flipH="1">
            <a:off x="2324581" y="2150647"/>
            <a:ext cx="0" cy="57668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33" name="Line 280"/>
          <p:cNvSpPr>
            <a:spLocks noChangeShapeType="1"/>
          </p:cNvSpPr>
          <p:nvPr/>
        </p:nvSpPr>
        <p:spPr bwMode="auto">
          <a:xfrm>
            <a:off x="3030302" y="2384425"/>
            <a:ext cx="0" cy="3397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34" name="Line 281"/>
          <p:cNvSpPr>
            <a:spLocks noChangeShapeType="1"/>
          </p:cNvSpPr>
          <p:nvPr/>
        </p:nvSpPr>
        <p:spPr bwMode="auto">
          <a:xfrm>
            <a:off x="3367427" y="1920926"/>
            <a:ext cx="0" cy="8001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35" name="Line 282"/>
          <p:cNvSpPr>
            <a:spLocks noChangeShapeType="1"/>
          </p:cNvSpPr>
          <p:nvPr/>
        </p:nvSpPr>
        <p:spPr bwMode="auto">
          <a:xfrm>
            <a:off x="3657762" y="1922461"/>
            <a:ext cx="0" cy="792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36" name="Line 283"/>
          <p:cNvSpPr>
            <a:spLocks noChangeShapeType="1"/>
          </p:cNvSpPr>
          <p:nvPr/>
        </p:nvSpPr>
        <p:spPr bwMode="auto">
          <a:xfrm>
            <a:off x="4274964" y="1920873"/>
            <a:ext cx="0" cy="8001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37" name="Line 284"/>
          <p:cNvSpPr>
            <a:spLocks noChangeShapeType="1"/>
          </p:cNvSpPr>
          <p:nvPr/>
        </p:nvSpPr>
        <p:spPr bwMode="auto">
          <a:xfrm>
            <a:off x="4625199" y="1698625"/>
            <a:ext cx="0" cy="1023938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38" name="Line 285"/>
          <p:cNvSpPr>
            <a:spLocks noChangeShapeType="1"/>
          </p:cNvSpPr>
          <p:nvPr/>
        </p:nvSpPr>
        <p:spPr bwMode="auto">
          <a:xfrm>
            <a:off x="4960408" y="1922463"/>
            <a:ext cx="0" cy="8032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39" name="Line 286"/>
          <p:cNvSpPr>
            <a:spLocks noChangeShapeType="1"/>
          </p:cNvSpPr>
          <p:nvPr/>
        </p:nvSpPr>
        <p:spPr bwMode="auto">
          <a:xfrm>
            <a:off x="5267815" y="1698625"/>
            <a:ext cx="0" cy="1023938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40" name="Line 287"/>
          <p:cNvSpPr>
            <a:spLocks noChangeShapeType="1"/>
          </p:cNvSpPr>
          <p:nvPr/>
        </p:nvSpPr>
        <p:spPr bwMode="auto">
          <a:xfrm>
            <a:off x="5558101" y="2152650"/>
            <a:ext cx="0" cy="5715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41" name="Line 288"/>
          <p:cNvSpPr>
            <a:spLocks noChangeShapeType="1"/>
          </p:cNvSpPr>
          <p:nvPr/>
        </p:nvSpPr>
        <p:spPr bwMode="auto">
          <a:xfrm>
            <a:off x="5832538" y="2152651"/>
            <a:ext cx="0" cy="5762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42" name="Line 289"/>
          <p:cNvSpPr>
            <a:spLocks noChangeShapeType="1"/>
          </p:cNvSpPr>
          <p:nvPr/>
        </p:nvSpPr>
        <p:spPr bwMode="auto">
          <a:xfrm>
            <a:off x="6412513" y="1698625"/>
            <a:ext cx="0" cy="1027113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43" name="Line 290"/>
          <p:cNvSpPr>
            <a:spLocks noChangeShapeType="1"/>
          </p:cNvSpPr>
          <p:nvPr/>
        </p:nvSpPr>
        <p:spPr bwMode="auto">
          <a:xfrm>
            <a:off x="6680925" y="1706799"/>
            <a:ext cx="0" cy="1026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44" name="Line 291"/>
          <p:cNvSpPr>
            <a:spLocks noChangeShapeType="1"/>
          </p:cNvSpPr>
          <p:nvPr/>
        </p:nvSpPr>
        <p:spPr bwMode="auto">
          <a:xfrm>
            <a:off x="6967735" y="1698625"/>
            <a:ext cx="0" cy="1027113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45" name="Line 292"/>
          <p:cNvSpPr>
            <a:spLocks noChangeShapeType="1"/>
          </p:cNvSpPr>
          <p:nvPr/>
        </p:nvSpPr>
        <p:spPr bwMode="auto">
          <a:xfrm>
            <a:off x="7585762" y="2006402"/>
            <a:ext cx="0" cy="717748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46" name="Line 293"/>
          <p:cNvSpPr>
            <a:spLocks noChangeShapeType="1"/>
          </p:cNvSpPr>
          <p:nvPr/>
        </p:nvSpPr>
        <p:spPr bwMode="auto">
          <a:xfrm>
            <a:off x="1455197" y="1916113"/>
            <a:ext cx="4946400" cy="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47" name="Line 294"/>
          <p:cNvSpPr>
            <a:spLocks noChangeShapeType="1"/>
          </p:cNvSpPr>
          <p:nvPr/>
        </p:nvSpPr>
        <p:spPr bwMode="auto">
          <a:xfrm>
            <a:off x="1450175" y="2139791"/>
            <a:ext cx="1908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48" name="Line 295"/>
          <p:cNvSpPr>
            <a:spLocks noChangeShapeType="1"/>
          </p:cNvSpPr>
          <p:nvPr/>
        </p:nvSpPr>
        <p:spPr bwMode="auto">
          <a:xfrm>
            <a:off x="1445280" y="2383378"/>
            <a:ext cx="19116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49" name="Line 300"/>
          <p:cNvSpPr>
            <a:spLocks noChangeShapeType="1"/>
          </p:cNvSpPr>
          <p:nvPr/>
        </p:nvSpPr>
        <p:spPr bwMode="auto">
          <a:xfrm>
            <a:off x="6969369" y="2009768"/>
            <a:ext cx="2160000" cy="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50" name="Rectangle 248"/>
          <p:cNvSpPr>
            <a:spLocks noChangeArrowheads="1"/>
          </p:cNvSpPr>
          <p:nvPr/>
        </p:nvSpPr>
        <p:spPr bwMode="auto">
          <a:xfrm>
            <a:off x="5230841" y="2341321"/>
            <a:ext cx="370154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" altLang="es-MX" sz="1000" dirty="0" smtClean="0"/>
              <a:t>1</a:t>
            </a:r>
            <a:r>
              <a:rPr lang="es-ES" altLang="es-MX" sz="1000" baseline="30000" dirty="0" smtClean="0"/>
              <a:t>a</a:t>
            </a:r>
            <a:endParaRPr lang="es-ES" altLang="es-MX" sz="1200" baseline="30000" dirty="0"/>
          </a:p>
        </p:txBody>
      </p:sp>
      <p:sp>
        <p:nvSpPr>
          <p:cNvPr id="351" name="Rectangle 248"/>
          <p:cNvSpPr>
            <a:spLocks noChangeArrowheads="1"/>
          </p:cNvSpPr>
          <p:nvPr/>
        </p:nvSpPr>
        <p:spPr bwMode="auto">
          <a:xfrm>
            <a:off x="5484172" y="2343832"/>
            <a:ext cx="387499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" altLang="es-MX" sz="1000" dirty="0" smtClean="0"/>
              <a:t>2</a:t>
            </a:r>
            <a:r>
              <a:rPr lang="es-ES" altLang="es-MX" sz="1000" baseline="30000" dirty="0" smtClean="0"/>
              <a:t>a</a:t>
            </a:r>
            <a:endParaRPr lang="es-ES" altLang="es-MX" sz="1200" baseline="30000" dirty="0"/>
          </a:p>
        </p:txBody>
      </p:sp>
      <p:sp>
        <p:nvSpPr>
          <p:cNvPr id="352" name="Line 288"/>
          <p:cNvSpPr>
            <a:spLocks noChangeShapeType="1"/>
          </p:cNvSpPr>
          <p:nvPr/>
        </p:nvSpPr>
        <p:spPr bwMode="auto">
          <a:xfrm>
            <a:off x="6121578" y="1920873"/>
            <a:ext cx="0" cy="80486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53" name="Rectangle 263"/>
          <p:cNvSpPr>
            <a:spLocks noChangeArrowheads="1"/>
          </p:cNvSpPr>
          <p:nvPr/>
        </p:nvSpPr>
        <p:spPr bwMode="auto">
          <a:xfrm rot="16200000">
            <a:off x="5844584" y="2182410"/>
            <a:ext cx="810755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700" dirty="0" smtClean="0"/>
              <a:t>ANTI INFLUENZA</a:t>
            </a:r>
            <a:endParaRPr lang="es-ES" altLang="es-MX" sz="700" dirty="0"/>
          </a:p>
        </p:txBody>
      </p:sp>
      <p:sp>
        <p:nvSpPr>
          <p:cNvPr id="354" name="CuadroTexto 353"/>
          <p:cNvSpPr txBox="1"/>
          <p:nvPr/>
        </p:nvSpPr>
        <p:spPr>
          <a:xfrm>
            <a:off x="5250961" y="1701801"/>
            <a:ext cx="1271309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ES_tradnl" altLang="es-MX" sz="800" b="1" dirty="0" smtClean="0"/>
              <a:t>VACUNAS</a:t>
            </a:r>
            <a:endParaRPr lang="es-MX" b="1" dirty="0"/>
          </a:p>
        </p:txBody>
      </p:sp>
      <p:sp>
        <p:nvSpPr>
          <p:cNvPr id="355" name="Line 299"/>
          <p:cNvSpPr>
            <a:spLocks noChangeShapeType="1"/>
          </p:cNvSpPr>
          <p:nvPr/>
        </p:nvSpPr>
        <p:spPr bwMode="auto">
          <a:xfrm>
            <a:off x="5276609" y="2155826"/>
            <a:ext cx="828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56" name="CuadroTexto 355"/>
          <p:cNvSpPr txBox="1"/>
          <p:nvPr/>
        </p:nvSpPr>
        <p:spPr>
          <a:xfrm>
            <a:off x="2316361" y="2379694"/>
            <a:ext cx="372514" cy="15388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MX" sz="400" dirty="0" smtClean="0"/>
              <a:t>MENOR</a:t>
            </a:r>
            <a:endParaRPr lang="es-MX" dirty="0"/>
          </a:p>
        </p:txBody>
      </p:sp>
      <p:sp>
        <p:nvSpPr>
          <p:cNvPr id="357" name="CuadroTexto 356"/>
          <p:cNvSpPr txBox="1"/>
          <p:nvPr/>
        </p:nvSpPr>
        <p:spPr>
          <a:xfrm>
            <a:off x="3002601" y="2373853"/>
            <a:ext cx="369333" cy="15388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MX" sz="400" dirty="0" smtClean="0"/>
              <a:t>MAYOR</a:t>
            </a:r>
            <a:endParaRPr lang="es-MX" dirty="0"/>
          </a:p>
        </p:txBody>
      </p:sp>
      <p:sp>
        <p:nvSpPr>
          <p:cNvPr id="358" name="Line 270"/>
          <p:cNvSpPr>
            <a:spLocks noChangeShapeType="1"/>
          </p:cNvSpPr>
          <p:nvPr/>
        </p:nvSpPr>
        <p:spPr bwMode="auto">
          <a:xfrm flipH="1">
            <a:off x="6396611" y="2869894"/>
            <a:ext cx="1120" cy="31464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59" name="Line 270"/>
          <p:cNvSpPr>
            <a:spLocks noChangeShapeType="1"/>
          </p:cNvSpPr>
          <p:nvPr/>
        </p:nvSpPr>
        <p:spPr bwMode="auto">
          <a:xfrm flipH="1">
            <a:off x="7277710" y="2869894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60" name="Line 270"/>
          <p:cNvSpPr>
            <a:spLocks noChangeShapeType="1"/>
          </p:cNvSpPr>
          <p:nvPr/>
        </p:nvSpPr>
        <p:spPr bwMode="auto">
          <a:xfrm flipH="1">
            <a:off x="8534240" y="2869894"/>
            <a:ext cx="1102" cy="31464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61" name="Line 291"/>
          <p:cNvSpPr>
            <a:spLocks noChangeShapeType="1"/>
          </p:cNvSpPr>
          <p:nvPr/>
        </p:nvSpPr>
        <p:spPr bwMode="auto">
          <a:xfrm>
            <a:off x="8534240" y="1695756"/>
            <a:ext cx="0" cy="1027113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62" name="Line 270"/>
          <p:cNvSpPr>
            <a:spLocks noChangeShapeType="1"/>
          </p:cNvSpPr>
          <p:nvPr/>
        </p:nvSpPr>
        <p:spPr bwMode="auto">
          <a:xfrm flipH="1">
            <a:off x="8823166" y="2869894"/>
            <a:ext cx="1102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63" name="Rectangle 251"/>
          <p:cNvSpPr>
            <a:spLocks noChangeArrowheads="1"/>
          </p:cNvSpPr>
          <p:nvPr/>
        </p:nvSpPr>
        <p:spPr bwMode="auto">
          <a:xfrm>
            <a:off x="6845540" y="2452661"/>
            <a:ext cx="562794" cy="2492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85000"/>
              </a:lnSpc>
            </a:pPr>
            <a:r>
              <a:rPr lang="es-ES_tradnl" altLang="es-MX" sz="600" dirty="0" smtClean="0"/>
              <a:t>1ER</a:t>
            </a:r>
          </a:p>
          <a:p>
            <a:pPr algn="ctr">
              <a:lnSpc>
                <a:spcPct val="85000"/>
              </a:lnSpc>
            </a:pPr>
            <a:r>
              <a:rPr lang="es-ES_tradnl" altLang="es-MX" sz="600" dirty="0" smtClean="0"/>
              <a:t>NIVEL</a:t>
            </a:r>
            <a:endParaRPr lang="es-ES" altLang="es-MX" sz="600" dirty="0"/>
          </a:p>
        </p:txBody>
      </p:sp>
      <p:sp>
        <p:nvSpPr>
          <p:cNvPr id="364" name="Rectangle 252"/>
          <p:cNvSpPr>
            <a:spLocks noChangeArrowheads="1"/>
          </p:cNvSpPr>
          <p:nvPr/>
        </p:nvSpPr>
        <p:spPr bwMode="auto">
          <a:xfrm>
            <a:off x="7181939" y="2452661"/>
            <a:ext cx="516282" cy="2492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85000"/>
              </a:lnSpc>
            </a:pPr>
            <a:r>
              <a:rPr lang="es-ES_tradnl" altLang="es-MX" sz="600" dirty="0" smtClean="0"/>
              <a:t>HOS-PITAL</a:t>
            </a:r>
            <a:endParaRPr lang="es-ES" altLang="es-MX" sz="600" dirty="0"/>
          </a:p>
        </p:txBody>
      </p:sp>
      <p:sp>
        <p:nvSpPr>
          <p:cNvPr id="365" name="Line 299"/>
          <p:cNvSpPr>
            <a:spLocks noChangeShapeType="1"/>
          </p:cNvSpPr>
          <p:nvPr/>
        </p:nvSpPr>
        <p:spPr bwMode="auto">
          <a:xfrm>
            <a:off x="6975757" y="2399254"/>
            <a:ext cx="6228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66" name="Line 321"/>
          <p:cNvSpPr>
            <a:spLocks noChangeShapeType="1"/>
          </p:cNvSpPr>
          <p:nvPr/>
        </p:nvSpPr>
        <p:spPr bwMode="auto">
          <a:xfrm>
            <a:off x="7277710" y="2402749"/>
            <a:ext cx="0" cy="324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67" name="Rectangle 257"/>
          <p:cNvSpPr>
            <a:spLocks noChangeArrowheads="1"/>
          </p:cNvSpPr>
          <p:nvPr/>
        </p:nvSpPr>
        <p:spPr bwMode="auto">
          <a:xfrm rot="16200000">
            <a:off x="8292773" y="2266347"/>
            <a:ext cx="796926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800" dirty="0" smtClean="0"/>
              <a:t>INICIAL</a:t>
            </a:r>
            <a:endParaRPr lang="es-ES" altLang="es-MX" sz="800" dirty="0"/>
          </a:p>
        </p:txBody>
      </p:sp>
      <p:sp>
        <p:nvSpPr>
          <p:cNvPr id="368" name="Rectangle 258"/>
          <p:cNvSpPr>
            <a:spLocks noChangeArrowheads="1"/>
          </p:cNvSpPr>
          <p:nvPr/>
        </p:nvSpPr>
        <p:spPr bwMode="auto">
          <a:xfrm rot="16200000">
            <a:off x="8573264" y="2252563"/>
            <a:ext cx="824493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800" dirty="0" smtClean="0"/>
              <a:t>REFUERZO</a:t>
            </a:r>
            <a:endParaRPr lang="es-ES" altLang="es-MX" sz="800" dirty="0"/>
          </a:p>
        </p:txBody>
      </p:sp>
      <p:sp>
        <p:nvSpPr>
          <p:cNvPr id="369" name="Rectangle 259"/>
          <p:cNvSpPr>
            <a:spLocks noChangeArrowheads="1"/>
          </p:cNvSpPr>
          <p:nvPr/>
        </p:nvSpPr>
        <p:spPr bwMode="auto">
          <a:xfrm>
            <a:off x="8473974" y="1712679"/>
            <a:ext cx="715825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b="1" dirty="0" smtClean="0"/>
              <a:t>PLAN DE SEGURIDAD</a:t>
            </a:r>
            <a:endParaRPr lang="es-ES" altLang="es-MX" sz="700" b="1" dirty="0"/>
          </a:p>
        </p:txBody>
      </p:sp>
      <p:sp>
        <p:nvSpPr>
          <p:cNvPr id="370" name="Line 285"/>
          <p:cNvSpPr>
            <a:spLocks noChangeShapeType="1"/>
          </p:cNvSpPr>
          <p:nvPr/>
        </p:nvSpPr>
        <p:spPr bwMode="auto">
          <a:xfrm>
            <a:off x="8827929" y="2020978"/>
            <a:ext cx="0" cy="709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71" name="Line 272"/>
          <p:cNvSpPr>
            <a:spLocks noChangeShapeType="1"/>
          </p:cNvSpPr>
          <p:nvPr/>
        </p:nvSpPr>
        <p:spPr bwMode="auto">
          <a:xfrm flipH="1">
            <a:off x="8249813" y="2875648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72" name="Line 292"/>
          <p:cNvSpPr>
            <a:spLocks noChangeShapeType="1"/>
          </p:cNvSpPr>
          <p:nvPr/>
        </p:nvSpPr>
        <p:spPr bwMode="auto">
          <a:xfrm>
            <a:off x="8249813" y="2012155"/>
            <a:ext cx="0" cy="717748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73" name="Rectangle 267"/>
          <p:cNvSpPr>
            <a:spLocks noChangeArrowheads="1"/>
          </p:cNvSpPr>
          <p:nvPr/>
        </p:nvSpPr>
        <p:spPr bwMode="auto">
          <a:xfrm rot="16200000">
            <a:off x="7962740" y="2170406"/>
            <a:ext cx="855740" cy="33855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800" dirty="0" smtClean="0"/>
              <a:t>EN EL PUERPERIO</a:t>
            </a:r>
            <a:endParaRPr lang="es-ES" altLang="es-MX" sz="800" dirty="0"/>
          </a:p>
        </p:txBody>
      </p:sp>
      <p:sp>
        <p:nvSpPr>
          <p:cNvPr id="374" name="Line 325"/>
          <p:cNvSpPr>
            <a:spLocks noChangeShapeType="1"/>
          </p:cNvSpPr>
          <p:nvPr/>
        </p:nvSpPr>
        <p:spPr bwMode="auto">
          <a:xfrm>
            <a:off x="0" y="6178550"/>
            <a:ext cx="9144000" cy="0"/>
          </a:xfrm>
          <a:prstGeom prst="line">
            <a:avLst/>
          </a:prstGeom>
          <a:noFill/>
          <a:ln w="126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75" name="Line 326"/>
          <p:cNvSpPr>
            <a:spLocks noChangeShapeType="1"/>
          </p:cNvSpPr>
          <p:nvPr/>
        </p:nvSpPr>
        <p:spPr bwMode="auto">
          <a:xfrm>
            <a:off x="-8464" y="6451600"/>
            <a:ext cx="9144000" cy="0"/>
          </a:xfrm>
          <a:prstGeom prst="line">
            <a:avLst/>
          </a:prstGeom>
          <a:noFill/>
          <a:ln w="126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76" name="Rectangle 391"/>
          <p:cNvSpPr>
            <a:spLocks noChangeArrowheads="1"/>
          </p:cNvSpPr>
          <p:nvPr/>
        </p:nvSpPr>
        <p:spPr bwMode="auto">
          <a:xfrm>
            <a:off x="0" y="6186488"/>
            <a:ext cx="1116000" cy="228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900" b="1" dirty="0"/>
              <a:t>TOTAL</a:t>
            </a:r>
            <a:endParaRPr lang="es-ES" altLang="es-MX" sz="900" b="1" dirty="0"/>
          </a:p>
        </p:txBody>
      </p:sp>
      <p:sp>
        <p:nvSpPr>
          <p:cNvPr id="377" name="Line 306"/>
          <p:cNvSpPr>
            <a:spLocks noChangeShapeType="1"/>
          </p:cNvSpPr>
          <p:nvPr/>
        </p:nvSpPr>
        <p:spPr bwMode="auto">
          <a:xfrm>
            <a:off x="1455655" y="6180137"/>
            <a:ext cx="0" cy="2700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78" name="Line 308"/>
          <p:cNvSpPr>
            <a:spLocks noChangeShapeType="1"/>
          </p:cNvSpPr>
          <p:nvPr/>
        </p:nvSpPr>
        <p:spPr bwMode="auto">
          <a:xfrm>
            <a:off x="3959167" y="6180138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79" name="Line 309"/>
          <p:cNvSpPr>
            <a:spLocks noChangeShapeType="1"/>
          </p:cNvSpPr>
          <p:nvPr/>
        </p:nvSpPr>
        <p:spPr bwMode="auto">
          <a:xfrm>
            <a:off x="1748097" y="6180137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80" name="Line 310"/>
          <p:cNvSpPr>
            <a:spLocks noChangeShapeType="1"/>
          </p:cNvSpPr>
          <p:nvPr/>
        </p:nvSpPr>
        <p:spPr bwMode="auto">
          <a:xfrm>
            <a:off x="2035766" y="6180137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81" name="Line 311"/>
          <p:cNvSpPr>
            <a:spLocks noChangeShapeType="1"/>
          </p:cNvSpPr>
          <p:nvPr/>
        </p:nvSpPr>
        <p:spPr bwMode="auto">
          <a:xfrm>
            <a:off x="2324581" y="6180137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82" name="Line 312"/>
          <p:cNvSpPr>
            <a:spLocks noChangeShapeType="1"/>
          </p:cNvSpPr>
          <p:nvPr/>
        </p:nvSpPr>
        <p:spPr bwMode="auto">
          <a:xfrm>
            <a:off x="2675197" y="6180137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83" name="Line 313"/>
          <p:cNvSpPr>
            <a:spLocks noChangeShapeType="1"/>
          </p:cNvSpPr>
          <p:nvPr/>
        </p:nvSpPr>
        <p:spPr bwMode="auto">
          <a:xfrm>
            <a:off x="3029779" y="6180137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84" name="Line 314"/>
          <p:cNvSpPr>
            <a:spLocks noChangeShapeType="1"/>
          </p:cNvSpPr>
          <p:nvPr/>
        </p:nvSpPr>
        <p:spPr bwMode="auto">
          <a:xfrm>
            <a:off x="3657762" y="6180137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85" name="Line 315"/>
          <p:cNvSpPr>
            <a:spLocks noChangeShapeType="1"/>
          </p:cNvSpPr>
          <p:nvPr/>
        </p:nvSpPr>
        <p:spPr bwMode="auto">
          <a:xfrm>
            <a:off x="4274964" y="6180137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86" name="Line 316"/>
          <p:cNvSpPr>
            <a:spLocks noChangeShapeType="1"/>
          </p:cNvSpPr>
          <p:nvPr/>
        </p:nvSpPr>
        <p:spPr bwMode="auto">
          <a:xfrm>
            <a:off x="4625199" y="6180137"/>
            <a:ext cx="0" cy="2700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87" name="Line 317"/>
          <p:cNvSpPr>
            <a:spLocks noChangeShapeType="1"/>
          </p:cNvSpPr>
          <p:nvPr/>
        </p:nvSpPr>
        <p:spPr bwMode="auto">
          <a:xfrm>
            <a:off x="4960408" y="6180138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88" name="Line 318"/>
          <p:cNvSpPr>
            <a:spLocks noChangeShapeType="1"/>
          </p:cNvSpPr>
          <p:nvPr/>
        </p:nvSpPr>
        <p:spPr bwMode="auto">
          <a:xfrm>
            <a:off x="5267948" y="6180137"/>
            <a:ext cx="0" cy="2700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89" name="Line 319"/>
          <p:cNvSpPr>
            <a:spLocks noChangeShapeType="1"/>
          </p:cNvSpPr>
          <p:nvPr/>
        </p:nvSpPr>
        <p:spPr bwMode="auto">
          <a:xfrm>
            <a:off x="5558101" y="6180138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90" name="Line 320"/>
          <p:cNvSpPr>
            <a:spLocks noChangeShapeType="1"/>
          </p:cNvSpPr>
          <p:nvPr/>
        </p:nvSpPr>
        <p:spPr bwMode="auto">
          <a:xfrm>
            <a:off x="5832538" y="6180137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91" name="Line 321"/>
          <p:cNvSpPr>
            <a:spLocks noChangeShapeType="1"/>
          </p:cNvSpPr>
          <p:nvPr/>
        </p:nvSpPr>
        <p:spPr bwMode="auto">
          <a:xfrm>
            <a:off x="6396611" y="6180138"/>
            <a:ext cx="0" cy="2700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92" name="Line 322"/>
          <p:cNvSpPr>
            <a:spLocks noChangeShapeType="1"/>
          </p:cNvSpPr>
          <p:nvPr/>
        </p:nvSpPr>
        <p:spPr bwMode="auto">
          <a:xfrm>
            <a:off x="6680925" y="6180137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93" name="Line 323"/>
          <p:cNvSpPr>
            <a:spLocks noChangeShapeType="1"/>
          </p:cNvSpPr>
          <p:nvPr/>
        </p:nvSpPr>
        <p:spPr bwMode="auto">
          <a:xfrm>
            <a:off x="6959786" y="6180138"/>
            <a:ext cx="0" cy="2700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94" name="Line 324"/>
          <p:cNvSpPr>
            <a:spLocks noChangeShapeType="1"/>
          </p:cNvSpPr>
          <p:nvPr/>
        </p:nvSpPr>
        <p:spPr bwMode="auto">
          <a:xfrm>
            <a:off x="7593702" y="6180137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95" name="Line 321"/>
          <p:cNvSpPr>
            <a:spLocks noChangeShapeType="1"/>
          </p:cNvSpPr>
          <p:nvPr/>
        </p:nvSpPr>
        <p:spPr bwMode="auto">
          <a:xfrm>
            <a:off x="6121578" y="6180138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96" name="Line 322"/>
          <p:cNvSpPr>
            <a:spLocks noChangeShapeType="1"/>
          </p:cNvSpPr>
          <p:nvPr/>
        </p:nvSpPr>
        <p:spPr bwMode="auto">
          <a:xfrm>
            <a:off x="8534240" y="6180137"/>
            <a:ext cx="0" cy="2700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97" name="Line 321"/>
          <p:cNvSpPr>
            <a:spLocks noChangeShapeType="1"/>
          </p:cNvSpPr>
          <p:nvPr/>
        </p:nvSpPr>
        <p:spPr bwMode="auto">
          <a:xfrm>
            <a:off x="7277710" y="6180138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98" name="Line 322"/>
          <p:cNvSpPr>
            <a:spLocks noChangeShapeType="1"/>
          </p:cNvSpPr>
          <p:nvPr/>
        </p:nvSpPr>
        <p:spPr bwMode="auto">
          <a:xfrm>
            <a:off x="8848554" y="6180137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99" name="Line 324"/>
          <p:cNvSpPr>
            <a:spLocks noChangeShapeType="1"/>
          </p:cNvSpPr>
          <p:nvPr/>
        </p:nvSpPr>
        <p:spPr bwMode="auto">
          <a:xfrm>
            <a:off x="8249813" y="6185890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00" name="Line 226"/>
          <p:cNvSpPr>
            <a:spLocks noChangeShapeType="1"/>
          </p:cNvSpPr>
          <p:nvPr/>
        </p:nvSpPr>
        <p:spPr bwMode="auto">
          <a:xfrm>
            <a:off x="1455655" y="2869895"/>
            <a:ext cx="1223" cy="31464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01" name="Line 212"/>
          <p:cNvSpPr>
            <a:spLocks noChangeShapeType="1"/>
          </p:cNvSpPr>
          <p:nvPr/>
        </p:nvSpPr>
        <p:spPr bwMode="auto">
          <a:xfrm>
            <a:off x="1455655" y="1692275"/>
            <a:ext cx="0" cy="1027113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 dirty="0"/>
          </a:p>
        </p:txBody>
      </p:sp>
      <p:sp>
        <p:nvSpPr>
          <p:cNvPr id="402" name="Line 181"/>
          <p:cNvSpPr>
            <a:spLocks noChangeShapeType="1"/>
          </p:cNvSpPr>
          <p:nvPr/>
        </p:nvSpPr>
        <p:spPr bwMode="auto">
          <a:xfrm flipH="1">
            <a:off x="2675197" y="2869895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03" name="Line 280"/>
          <p:cNvSpPr>
            <a:spLocks noChangeShapeType="1"/>
          </p:cNvSpPr>
          <p:nvPr/>
        </p:nvSpPr>
        <p:spPr bwMode="auto">
          <a:xfrm>
            <a:off x="2681052" y="2384425"/>
            <a:ext cx="0" cy="3397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04" name="Rectangle 251"/>
          <p:cNvSpPr>
            <a:spLocks noChangeArrowheads="1"/>
          </p:cNvSpPr>
          <p:nvPr/>
        </p:nvSpPr>
        <p:spPr bwMode="auto">
          <a:xfrm>
            <a:off x="2606434" y="2447741"/>
            <a:ext cx="492472" cy="27546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85000"/>
              </a:lnSpc>
            </a:pPr>
            <a:r>
              <a:rPr lang="es-ES_tradnl" altLang="es-MX" sz="700" dirty="0" smtClean="0"/>
              <a:t>15 A 19 </a:t>
            </a:r>
            <a:r>
              <a:rPr lang="es-ES_tradnl" altLang="es-MX" sz="700" dirty="0"/>
              <a:t>AÑOS</a:t>
            </a:r>
            <a:endParaRPr lang="es-ES" altLang="es-MX" sz="700" dirty="0"/>
          </a:p>
        </p:txBody>
      </p:sp>
      <p:sp>
        <p:nvSpPr>
          <p:cNvPr id="405" name="Rectangle 265"/>
          <p:cNvSpPr>
            <a:spLocks noChangeArrowheads="1"/>
          </p:cNvSpPr>
          <p:nvPr/>
        </p:nvSpPr>
        <p:spPr bwMode="auto">
          <a:xfrm rot="16200000">
            <a:off x="6243441" y="2018303"/>
            <a:ext cx="1179508" cy="33855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800" dirty="0" smtClean="0"/>
              <a:t>ALIMENTACIÓN COMPLEMENTARIA</a:t>
            </a:r>
            <a:endParaRPr lang="es-ES" altLang="es-MX" sz="800" dirty="0"/>
          </a:p>
        </p:txBody>
      </p:sp>
      <p:sp>
        <p:nvSpPr>
          <p:cNvPr id="406" name="Line 313"/>
          <p:cNvSpPr>
            <a:spLocks noChangeShapeType="1"/>
          </p:cNvSpPr>
          <p:nvPr/>
        </p:nvSpPr>
        <p:spPr bwMode="auto">
          <a:xfrm>
            <a:off x="3367427" y="6180137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07" name="Rectangle 267"/>
          <p:cNvSpPr>
            <a:spLocks noChangeArrowheads="1"/>
          </p:cNvSpPr>
          <p:nvPr/>
        </p:nvSpPr>
        <p:spPr bwMode="auto">
          <a:xfrm rot="16200000">
            <a:off x="7283596" y="2073262"/>
            <a:ext cx="998768" cy="43858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750" dirty="0" smtClean="0"/>
              <a:t>APOYO TRANSPORTE AME</a:t>
            </a:r>
            <a:endParaRPr lang="es-ES" altLang="es-MX" sz="750" dirty="0"/>
          </a:p>
        </p:txBody>
      </p:sp>
      <p:sp>
        <p:nvSpPr>
          <p:cNvPr id="408" name="Line 272"/>
          <p:cNvSpPr>
            <a:spLocks noChangeShapeType="1"/>
          </p:cNvSpPr>
          <p:nvPr/>
        </p:nvSpPr>
        <p:spPr bwMode="auto">
          <a:xfrm flipH="1">
            <a:off x="7968736" y="2871220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09" name="Line 292"/>
          <p:cNvSpPr>
            <a:spLocks noChangeShapeType="1"/>
          </p:cNvSpPr>
          <p:nvPr/>
        </p:nvSpPr>
        <p:spPr bwMode="auto">
          <a:xfrm>
            <a:off x="7960796" y="2007727"/>
            <a:ext cx="0" cy="717748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0" name="Line 324"/>
          <p:cNvSpPr>
            <a:spLocks noChangeShapeType="1"/>
          </p:cNvSpPr>
          <p:nvPr/>
        </p:nvSpPr>
        <p:spPr bwMode="auto">
          <a:xfrm>
            <a:off x="7968736" y="6181462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03" name="Rectangle 150"/>
          <p:cNvSpPr>
            <a:spLocks noChangeArrowheads="1"/>
          </p:cNvSpPr>
          <p:nvPr/>
        </p:nvSpPr>
        <p:spPr bwMode="auto">
          <a:xfrm>
            <a:off x="0" y="6683375"/>
            <a:ext cx="800100" cy="2143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s-ES_tradnl" altLang="es-MX" sz="800" b="1"/>
              <a:t>REVERSO</a:t>
            </a:r>
          </a:p>
        </p:txBody>
      </p:sp>
      <p:sp>
        <p:nvSpPr>
          <p:cNvPr id="4140" name="Rectangle 224"/>
          <p:cNvSpPr>
            <a:spLocks noChangeArrowheads="1"/>
          </p:cNvSpPr>
          <p:nvPr/>
        </p:nvSpPr>
        <p:spPr bwMode="auto">
          <a:xfrm>
            <a:off x="124902" y="1233734"/>
            <a:ext cx="1195340" cy="228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900" b="1" dirty="0"/>
              <a:t>II. MÓDULO</a:t>
            </a:r>
            <a:endParaRPr lang="es-ES" altLang="es-MX" sz="900" b="1" dirty="0"/>
          </a:p>
        </p:txBody>
      </p:sp>
      <p:grpSp>
        <p:nvGrpSpPr>
          <p:cNvPr id="262" name="Group 207"/>
          <p:cNvGrpSpPr>
            <a:grpSpLocks/>
          </p:cNvGrpSpPr>
          <p:nvPr/>
        </p:nvGrpSpPr>
        <p:grpSpPr bwMode="auto">
          <a:xfrm>
            <a:off x="119063" y="5165725"/>
            <a:ext cx="8832850" cy="1530350"/>
            <a:chOff x="0" y="3155"/>
            <a:chExt cx="5760" cy="953"/>
          </a:xfrm>
        </p:grpSpPr>
        <p:grpSp>
          <p:nvGrpSpPr>
            <p:cNvPr id="263" name="Group 208"/>
            <p:cNvGrpSpPr>
              <a:grpSpLocks/>
            </p:cNvGrpSpPr>
            <p:nvPr/>
          </p:nvGrpSpPr>
          <p:grpSpPr bwMode="auto">
            <a:xfrm>
              <a:off x="0" y="3390"/>
              <a:ext cx="5760" cy="477"/>
              <a:chOff x="0" y="3606"/>
              <a:chExt cx="5760" cy="498"/>
            </a:xfrm>
          </p:grpSpPr>
          <p:sp>
            <p:nvSpPr>
              <p:cNvPr id="268" name="Line 209"/>
              <p:cNvSpPr>
                <a:spLocks noChangeShapeType="1"/>
              </p:cNvSpPr>
              <p:nvPr/>
            </p:nvSpPr>
            <p:spPr bwMode="auto">
              <a:xfrm>
                <a:off x="0" y="3852"/>
                <a:ext cx="5760" cy="0"/>
              </a:xfrm>
              <a:prstGeom prst="line">
                <a:avLst/>
              </a:prstGeom>
              <a:noFill/>
              <a:ln w="12699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 anchor="ctr"/>
              <a:lstStyle/>
              <a:p>
                <a:endParaRPr lang="es-MX"/>
              </a:p>
            </p:txBody>
          </p:sp>
          <p:sp>
            <p:nvSpPr>
              <p:cNvPr id="269" name="Line 210"/>
              <p:cNvSpPr>
                <a:spLocks noChangeShapeType="1"/>
              </p:cNvSpPr>
              <p:nvPr/>
            </p:nvSpPr>
            <p:spPr bwMode="auto">
              <a:xfrm>
                <a:off x="0" y="4104"/>
                <a:ext cx="5760" cy="0"/>
              </a:xfrm>
              <a:prstGeom prst="line">
                <a:avLst/>
              </a:prstGeom>
              <a:noFill/>
              <a:ln w="1270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 anchor="ctr"/>
              <a:lstStyle/>
              <a:p>
                <a:endParaRPr lang="es-MX"/>
              </a:p>
            </p:txBody>
          </p:sp>
          <p:sp>
            <p:nvSpPr>
              <p:cNvPr id="270" name="Line 211"/>
              <p:cNvSpPr>
                <a:spLocks noChangeShapeType="1"/>
              </p:cNvSpPr>
              <p:nvPr/>
            </p:nvSpPr>
            <p:spPr bwMode="auto">
              <a:xfrm>
                <a:off x="0" y="3978"/>
                <a:ext cx="5760" cy="0"/>
              </a:xfrm>
              <a:prstGeom prst="line">
                <a:avLst/>
              </a:prstGeom>
              <a:noFill/>
              <a:ln w="12699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 anchor="ctr"/>
              <a:lstStyle/>
              <a:p>
                <a:endParaRPr lang="es-MX"/>
              </a:p>
            </p:txBody>
          </p:sp>
          <p:sp>
            <p:nvSpPr>
              <p:cNvPr id="271" name="Line 212"/>
              <p:cNvSpPr>
                <a:spLocks noChangeShapeType="1"/>
              </p:cNvSpPr>
              <p:nvPr/>
            </p:nvSpPr>
            <p:spPr bwMode="auto">
              <a:xfrm>
                <a:off x="0" y="3606"/>
                <a:ext cx="5760" cy="0"/>
              </a:xfrm>
              <a:prstGeom prst="line">
                <a:avLst/>
              </a:prstGeom>
              <a:noFill/>
              <a:ln w="12699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 anchor="ctr"/>
              <a:lstStyle/>
              <a:p>
                <a:endParaRPr lang="es-MX"/>
              </a:p>
            </p:txBody>
          </p:sp>
          <p:sp>
            <p:nvSpPr>
              <p:cNvPr id="272" name="Line 213"/>
              <p:cNvSpPr>
                <a:spLocks noChangeShapeType="1"/>
              </p:cNvSpPr>
              <p:nvPr/>
            </p:nvSpPr>
            <p:spPr bwMode="auto">
              <a:xfrm>
                <a:off x="0" y="3732"/>
                <a:ext cx="5760" cy="0"/>
              </a:xfrm>
              <a:prstGeom prst="line">
                <a:avLst/>
              </a:prstGeom>
              <a:noFill/>
              <a:ln w="12699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 anchor="ctr"/>
              <a:lstStyle/>
              <a:p>
                <a:endParaRPr lang="es-MX"/>
              </a:p>
            </p:txBody>
          </p:sp>
        </p:grpSp>
        <p:sp>
          <p:nvSpPr>
            <p:cNvPr id="264" name="Line 214"/>
            <p:cNvSpPr>
              <a:spLocks noChangeShapeType="1"/>
            </p:cNvSpPr>
            <p:nvPr/>
          </p:nvSpPr>
          <p:spPr bwMode="auto">
            <a:xfrm>
              <a:off x="0" y="3155"/>
              <a:ext cx="5760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265" name="Line 215"/>
            <p:cNvSpPr>
              <a:spLocks noChangeShapeType="1"/>
            </p:cNvSpPr>
            <p:nvPr/>
          </p:nvSpPr>
          <p:spPr bwMode="auto">
            <a:xfrm>
              <a:off x="0" y="3275"/>
              <a:ext cx="5760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266" name="Line 216"/>
            <p:cNvSpPr>
              <a:spLocks noChangeShapeType="1"/>
            </p:cNvSpPr>
            <p:nvPr/>
          </p:nvSpPr>
          <p:spPr bwMode="auto">
            <a:xfrm>
              <a:off x="0" y="3987"/>
              <a:ext cx="5760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267" name="Line 217"/>
            <p:cNvSpPr>
              <a:spLocks noChangeShapeType="1"/>
            </p:cNvSpPr>
            <p:nvPr/>
          </p:nvSpPr>
          <p:spPr bwMode="auto">
            <a:xfrm>
              <a:off x="0" y="4108"/>
              <a:ext cx="5760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</p:grpSp>
      <p:sp>
        <p:nvSpPr>
          <p:cNvPr id="273" name="Rectangle 218"/>
          <p:cNvSpPr>
            <a:spLocks noChangeArrowheads="1"/>
          </p:cNvSpPr>
          <p:nvPr/>
        </p:nvSpPr>
        <p:spPr bwMode="auto">
          <a:xfrm>
            <a:off x="0" y="4967288"/>
            <a:ext cx="2203450" cy="2143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800" b="1"/>
              <a:t>III. OBSERVACIONES:</a:t>
            </a:r>
            <a:endParaRPr lang="es-ES" altLang="es-MX" sz="800" b="1"/>
          </a:p>
        </p:txBody>
      </p:sp>
      <p:sp>
        <p:nvSpPr>
          <p:cNvPr id="274" name="Line 219"/>
          <p:cNvSpPr>
            <a:spLocks noChangeShapeType="1"/>
          </p:cNvSpPr>
          <p:nvPr/>
        </p:nvSpPr>
        <p:spPr bwMode="auto">
          <a:xfrm flipH="1">
            <a:off x="0" y="4972050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275" name="Rectangle 220"/>
          <p:cNvSpPr>
            <a:spLocks noChangeArrowheads="1"/>
          </p:cNvSpPr>
          <p:nvPr/>
        </p:nvSpPr>
        <p:spPr bwMode="auto">
          <a:xfrm>
            <a:off x="0" y="6683375"/>
            <a:ext cx="800100" cy="2143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s-ES_tradnl" altLang="es-MX" sz="800" b="1" dirty="0"/>
              <a:t>REVERSO</a:t>
            </a:r>
          </a:p>
        </p:txBody>
      </p:sp>
      <p:sp>
        <p:nvSpPr>
          <p:cNvPr id="160" name="Line 152"/>
          <p:cNvSpPr>
            <a:spLocks noChangeShapeType="1"/>
          </p:cNvSpPr>
          <p:nvPr/>
        </p:nvSpPr>
        <p:spPr bwMode="auto">
          <a:xfrm flipH="1">
            <a:off x="0" y="799295"/>
            <a:ext cx="9144000" cy="0"/>
          </a:xfrm>
          <a:prstGeom prst="line">
            <a:avLst/>
          </a:prstGeom>
          <a:noFill/>
          <a:ln w="253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61" name="Line 153"/>
          <p:cNvSpPr>
            <a:spLocks noChangeShapeType="1"/>
          </p:cNvSpPr>
          <p:nvPr/>
        </p:nvSpPr>
        <p:spPr bwMode="auto">
          <a:xfrm>
            <a:off x="0" y="1995118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62" name="Line 195"/>
          <p:cNvSpPr>
            <a:spLocks noChangeShapeType="1"/>
          </p:cNvSpPr>
          <p:nvPr/>
        </p:nvSpPr>
        <p:spPr bwMode="auto">
          <a:xfrm>
            <a:off x="-1" y="3289300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63" name="Line 196"/>
          <p:cNvSpPr>
            <a:spLocks noChangeShapeType="1"/>
          </p:cNvSpPr>
          <p:nvPr/>
        </p:nvSpPr>
        <p:spPr bwMode="auto">
          <a:xfrm>
            <a:off x="-1" y="2641600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64" name="Line 197"/>
          <p:cNvSpPr>
            <a:spLocks noChangeShapeType="1"/>
          </p:cNvSpPr>
          <p:nvPr/>
        </p:nvSpPr>
        <p:spPr bwMode="auto">
          <a:xfrm>
            <a:off x="-1" y="2859088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65" name="Line 198"/>
          <p:cNvSpPr>
            <a:spLocks noChangeShapeType="1"/>
          </p:cNvSpPr>
          <p:nvPr/>
        </p:nvSpPr>
        <p:spPr bwMode="auto">
          <a:xfrm>
            <a:off x="-1" y="3070225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66" name="Line 200"/>
          <p:cNvSpPr>
            <a:spLocks noChangeShapeType="1"/>
          </p:cNvSpPr>
          <p:nvPr/>
        </p:nvSpPr>
        <p:spPr bwMode="auto">
          <a:xfrm>
            <a:off x="-1" y="2211388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67" name="Line 201"/>
          <p:cNvSpPr>
            <a:spLocks noChangeShapeType="1"/>
          </p:cNvSpPr>
          <p:nvPr/>
        </p:nvSpPr>
        <p:spPr bwMode="auto">
          <a:xfrm>
            <a:off x="-1" y="2424113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68" name="Line 205"/>
          <p:cNvSpPr>
            <a:spLocks noChangeShapeType="1"/>
          </p:cNvSpPr>
          <p:nvPr/>
        </p:nvSpPr>
        <p:spPr bwMode="auto">
          <a:xfrm>
            <a:off x="0" y="4637088"/>
            <a:ext cx="9144000" cy="0"/>
          </a:xfrm>
          <a:prstGeom prst="line">
            <a:avLst/>
          </a:prstGeom>
          <a:noFill/>
          <a:ln w="126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69" name="Line 206"/>
          <p:cNvSpPr>
            <a:spLocks noChangeShapeType="1"/>
          </p:cNvSpPr>
          <p:nvPr/>
        </p:nvSpPr>
        <p:spPr bwMode="auto">
          <a:xfrm>
            <a:off x="0" y="4864100"/>
            <a:ext cx="9144000" cy="0"/>
          </a:xfrm>
          <a:prstGeom prst="line">
            <a:avLst/>
          </a:prstGeom>
          <a:noFill/>
          <a:ln w="126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70" name="Rectangle 260"/>
          <p:cNvSpPr>
            <a:spLocks noChangeArrowheads="1"/>
          </p:cNvSpPr>
          <p:nvPr/>
        </p:nvSpPr>
        <p:spPr bwMode="auto">
          <a:xfrm>
            <a:off x="71438" y="4627563"/>
            <a:ext cx="1222845" cy="228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900" b="1" dirty="0"/>
              <a:t>T O T A L</a:t>
            </a:r>
            <a:endParaRPr lang="es-ES" altLang="es-MX" sz="900" b="1" dirty="0"/>
          </a:p>
        </p:txBody>
      </p:sp>
      <p:sp>
        <p:nvSpPr>
          <p:cNvPr id="171" name="Rectangle 315"/>
          <p:cNvSpPr>
            <a:spLocks noChangeArrowheads="1"/>
          </p:cNvSpPr>
          <p:nvPr/>
        </p:nvSpPr>
        <p:spPr bwMode="auto">
          <a:xfrm>
            <a:off x="1690688" y="775999"/>
            <a:ext cx="5627687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800" b="1" dirty="0"/>
              <a:t>MUJERES ATENDIDAS EN EL MES POR:</a:t>
            </a:r>
            <a:endParaRPr lang="es-ES" altLang="es-MX" sz="800" b="1" dirty="0"/>
          </a:p>
        </p:txBody>
      </p:sp>
      <p:sp>
        <p:nvSpPr>
          <p:cNvPr id="172" name="Line 316"/>
          <p:cNvSpPr>
            <a:spLocks noChangeShapeType="1"/>
          </p:cNvSpPr>
          <p:nvPr/>
        </p:nvSpPr>
        <p:spPr bwMode="auto">
          <a:xfrm>
            <a:off x="1556492" y="945983"/>
            <a:ext cx="5940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173" name="Rectangle 317"/>
          <p:cNvSpPr>
            <a:spLocks noChangeArrowheads="1"/>
          </p:cNvSpPr>
          <p:nvPr/>
        </p:nvSpPr>
        <p:spPr bwMode="auto">
          <a:xfrm rot="16200000">
            <a:off x="7128258" y="1269175"/>
            <a:ext cx="1090557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spcBef>
                <a:spcPts val="0"/>
              </a:spcBef>
            </a:pPr>
            <a:r>
              <a:rPr lang="es-ES_tradnl" altLang="es-MX" sz="700" dirty="0" smtClean="0"/>
              <a:t>DEFUNCIONES MATERNAS</a:t>
            </a:r>
            <a:endParaRPr lang="es-ES" altLang="es-MX" sz="700" dirty="0"/>
          </a:p>
        </p:txBody>
      </p:sp>
      <p:sp>
        <p:nvSpPr>
          <p:cNvPr id="174" name="Rectangle 318"/>
          <p:cNvSpPr>
            <a:spLocks noChangeArrowheads="1"/>
          </p:cNvSpPr>
          <p:nvPr/>
        </p:nvSpPr>
        <p:spPr bwMode="auto">
          <a:xfrm rot="16200000">
            <a:off x="5045669" y="1471198"/>
            <a:ext cx="689263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700" dirty="0" smtClean="0"/>
              <a:t>AUXILIAR</a:t>
            </a:r>
          </a:p>
          <a:p>
            <a:r>
              <a:rPr lang="es-ES_tradnl" altLang="es-MX" sz="700" dirty="0" smtClean="0"/>
              <a:t>DE </a:t>
            </a:r>
            <a:r>
              <a:rPr lang="es-ES_tradnl" altLang="es-MX" sz="700" dirty="0"/>
              <a:t>SALUD</a:t>
            </a:r>
            <a:endParaRPr lang="es-ES" altLang="es-MX" sz="700" dirty="0"/>
          </a:p>
        </p:txBody>
      </p:sp>
      <p:sp>
        <p:nvSpPr>
          <p:cNvPr id="175" name="Rectangle 319"/>
          <p:cNvSpPr>
            <a:spLocks noChangeArrowheads="1"/>
          </p:cNvSpPr>
          <p:nvPr/>
        </p:nvSpPr>
        <p:spPr bwMode="auto">
          <a:xfrm>
            <a:off x="1674873" y="922586"/>
            <a:ext cx="1312854" cy="1984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b="1" dirty="0"/>
              <a:t>ABORTO</a:t>
            </a:r>
            <a:endParaRPr lang="es-ES" altLang="es-MX" sz="700" b="1" dirty="0"/>
          </a:p>
        </p:txBody>
      </p:sp>
      <p:sp>
        <p:nvSpPr>
          <p:cNvPr id="176" name="Rectangle 321"/>
          <p:cNvSpPr>
            <a:spLocks noChangeArrowheads="1"/>
          </p:cNvSpPr>
          <p:nvPr/>
        </p:nvSpPr>
        <p:spPr bwMode="auto">
          <a:xfrm>
            <a:off x="1323028" y="1424125"/>
            <a:ext cx="839133" cy="1984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b="1" dirty="0"/>
              <a:t>TOTAL</a:t>
            </a:r>
            <a:endParaRPr lang="es-ES" altLang="es-MX" sz="700" b="1" dirty="0"/>
          </a:p>
        </p:txBody>
      </p:sp>
      <p:sp>
        <p:nvSpPr>
          <p:cNvPr id="177" name="Rectangle 324"/>
          <p:cNvSpPr>
            <a:spLocks noChangeArrowheads="1"/>
          </p:cNvSpPr>
          <p:nvPr/>
        </p:nvSpPr>
        <p:spPr bwMode="auto">
          <a:xfrm>
            <a:off x="2873053" y="1424125"/>
            <a:ext cx="824767" cy="1984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b="1" dirty="0"/>
              <a:t>TOTAL</a:t>
            </a:r>
            <a:endParaRPr lang="es-ES" altLang="es-MX" sz="700" b="1" dirty="0"/>
          </a:p>
        </p:txBody>
      </p:sp>
      <p:sp>
        <p:nvSpPr>
          <p:cNvPr id="178" name="Rectangle 328"/>
          <p:cNvSpPr>
            <a:spLocks noChangeArrowheads="1"/>
          </p:cNvSpPr>
          <p:nvPr/>
        </p:nvSpPr>
        <p:spPr bwMode="auto">
          <a:xfrm rot="16200000">
            <a:off x="6777574" y="1470661"/>
            <a:ext cx="689260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700" dirty="0" smtClean="0"/>
              <a:t>NACIDA(O) VIV</a:t>
            </a:r>
            <a:r>
              <a:rPr lang="es-ES_tradnl" altLang="es-MX" sz="700" dirty="0"/>
              <a:t>A(O)</a:t>
            </a:r>
            <a:endParaRPr lang="es-ES" altLang="es-MX" sz="700" dirty="0"/>
          </a:p>
        </p:txBody>
      </p:sp>
      <p:sp>
        <p:nvSpPr>
          <p:cNvPr id="179" name="Rectangle 329"/>
          <p:cNvSpPr>
            <a:spLocks noChangeArrowheads="1"/>
          </p:cNvSpPr>
          <p:nvPr/>
        </p:nvSpPr>
        <p:spPr bwMode="auto">
          <a:xfrm rot="16200000">
            <a:off x="7025107" y="1448685"/>
            <a:ext cx="716056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700" dirty="0" smtClean="0"/>
              <a:t>NACID</a:t>
            </a:r>
            <a:r>
              <a:rPr lang="es-ES_tradnl" altLang="es-MX" sz="700" dirty="0"/>
              <a:t>A(O)</a:t>
            </a:r>
            <a:r>
              <a:rPr lang="es-ES_tradnl" altLang="es-MX" sz="700" dirty="0" smtClean="0"/>
              <a:t> </a:t>
            </a:r>
          </a:p>
          <a:p>
            <a:r>
              <a:rPr lang="es-ES_tradnl" altLang="es-MX" sz="700" dirty="0" smtClean="0"/>
              <a:t>MUERT</a:t>
            </a:r>
            <a:r>
              <a:rPr lang="es-ES_tradnl" altLang="es-MX" sz="700" dirty="0"/>
              <a:t>A(O)</a:t>
            </a:r>
            <a:endParaRPr lang="es-ES" altLang="es-MX" sz="700" dirty="0"/>
          </a:p>
        </p:txBody>
      </p:sp>
      <p:sp>
        <p:nvSpPr>
          <p:cNvPr id="180" name="Rectangle 330"/>
          <p:cNvSpPr>
            <a:spLocks noChangeArrowheads="1"/>
          </p:cNvSpPr>
          <p:nvPr/>
        </p:nvSpPr>
        <p:spPr bwMode="auto">
          <a:xfrm>
            <a:off x="6865440" y="1062982"/>
            <a:ext cx="772388" cy="1984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dirty="0"/>
              <a:t>PRODUCTO</a:t>
            </a:r>
            <a:endParaRPr lang="es-ES" altLang="es-MX" sz="700" dirty="0"/>
          </a:p>
        </p:txBody>
      </p:sp>
      <p:sp>
        <p:nvSpPr>
          <p:cNvPr id="181" name="Line 331"/>
          <p:cNvSpPr>
            <a:spLocks noChangeShapeType="1"/>
          </p:cNvSpPr>
          <p:nvPr/>
        </p:nvSpPr>
        <p:spPr bwMode="auto">
          <a:xfrm flipH="1">
            <a:off x="1564155" y="804058"/>
            <a:ext cx="1479" cy="1118405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182" name="Line 332"/>
          <p:cNvSpPr>
            <a:spLocks noChangeShapeType="1"/>
          </p:cNvSpPr>
          <p:nvPr/>
        </p:nvSpPr>
        <p:spPr bwMode="auto">
          <a:xfrm>
            <a:off x="3453286" y="1095618"/>
            <a:ext cx="0" cy="826844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83" name="Line 333"/>
          <p:cNvSpPr>
            <a:spLocks noChangeShapeType="1"/>
          </p:cNvSpPr>
          <p:nvPr/>
        </p:nvSpPr>
        <p:spPr bwMode="auto">
          <a:xfrm>
            <a:off x="2188432" y="1229381"/>
            <a:ext cx="0" cy="684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84" name="Line 334"/>
          <p:cNvSpPr>
            <a:spLocks noChangeShapeType="1"/>
          </p:cNvSpPr>
          <p:nvPr/>
        </p:nvSpPr>
        <p:spPr bwMode="auto">
          <a:xfrm>
            <a:off x="2505856" y="1233201"/>
            <a:ext cx="0" cy="689261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85" name="Line 336"/>
          <p:cNvSpPr>
            <a:spLocks noChangeShapeType="1"/>
          </p:cNvSpPr>
          <p:nvPr/>
        </p:nvSpPr>
        <p:spPr bwMode="auto">
          <a:xfrm>
            <a:off x="3754148" y="1237061"/>
            <a:ext cx="0" cy="68011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86" name="Line 337"/>
          <p:cNvSpPr>
            <a:spLocks noChangeShapeType="1"/>
          </p:cNvSpPr>
          <p:nvPr/>
        </p:nvSpPr>
        <p:spPr bwMode="auto">
          <a:xfrm>
            <a:off x="4377200" y="1095618"/>
            <a:ext cx="0" cy="83277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87" name="Line 344"/>
          <p:cNvSpPr>
            <a:spLocks noChangeShapeType="1"/>
          </p:cNvSpPr>
          <p:nvPr/>
        </p:nvSpPr>
        <p:spPr bwMode="auto">
          <a:xfrm>
            <a:off x="1556493" y="1089683"/>
            <a:ext cx="5940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188" name="Line 345"/>
          <p:cNvSpPr>
            <a:spLocks noChangeShapeType="1"/>
          </p:cNvSpPr>
          <p:nvPr/>
        </p:nvSpPr>
        <p:spPr bwMode="auto">
          <a:xfrm>
            <a:off x="1899114" y="1233778"/>
            <a:ext cx="936000" cy="61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189" name="Rectangle 348"/>
          <p:cNvSpPr>
            <a:spLocks noChangeArrowheads="1"/>
          </p:cNvSpPr>
          <p:nvPr/>
        </p:nvSpPr>
        <p:spPr bwMode="auto">
          <a:xfrm>
            <a:off x="5365842" y="1065300"/>
            <a:ext cx="1459100" cy="1984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dirty="0"/>
              <a:t>ATENDIDO POR</a:t>
            </a:r>
            <a:endParaRPr lang="es-ES" altLang="es-MX" sz="700" dirty="0"/>
          </a:p>
        </p:txBody>
      </p:sp>
      <p:sp>
        <p:nvSpPr>
          <p:cNvPr id="190" name="Line 350"/>
          <p:cNvSpPr>
            <a:spLocks noChangeShapeType="1"/>
          </p:cNvSpPr>
          <p:nvPr/>
        </p:nvSpPr>
        <p:spPr bwMode="auto">
          <a:xfrm>
            <a:off x="3449867" y="1233201"/>
            <a:ext cx="918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91" name="Text Box 351"/>
          <p:cNvSpPr txBox="1">
            <a:spLocks noChangeArrowheads="1"/>
          </p:cNvSpPr>
          <p:nvPr/>
        </p:nvSpPr>
        <p:spPr bwMode="auto">
          <a:xfrm>
            <a:off x="2973055" y="907549"/>
            <a:ext cx="4069115" cy="1984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b="1" dirty="0"/>
              <a:t>P A R T O</a:t>
            </a:r>
          </a:p>
        </p:txBody>
      </p:sp>
      <p:sp>
        <p:nvSpPr>
          <p:cNvPr id="192" name="Rectangle 353"/>
          <p:cNvSpPr>
            <a:spLocks noChangeArrowheads="1"/>
          </p:cNvSpPr>
          <p:nvPr/>
        </p:nvSpPr>
        <p:spPr bwMode="auto">
          <a:xfrm rot="16200000">
            <a:off x="7726651" y="1565726"/>
            <a:ext cx="507485" cy="30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700" dirty="0"/>
              <a:t>CON APOYO</a:t>
            </a:r>
            <a:endParaRPr lang="es-ES" altLang="es-MX" sz="700" dirty="0"/>
          </a:p>
        </p:txBody>
      </p:sp>
      <p:sp>
        <p:nvSpPr>
          <p:cNvPr id="193" name="Rectangle 354"/>
          <p:cNvSpPr>
            <a:spLocks noChangeArrowheads="1"/>
          </p:cNvSpPr>
          <p:nvPr/>
        </p:nvSpPr>
        <p:spPr bwMode="auto">
          <a:xfrm rot="16200000">
            <a:off x="7909510" y="1407569"/>
            <a:ext cx="820822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700" dirty="0"/>
              <a:t>CAJAS </a:t>
            </a:r>
            <a:r>
              <a:rPr lang="es-ES_tradnl" altLang="es-MX" sz="700" dirty="0" smtClean="0"/>
              <a:t>ENTREGADAS</a:t>
            </a:r>
            <a:endParaRPr lang="es-ES" altLang="es-MX" sz="700" dirty="0"/>
          </a:p>
        </p:txBody>
      </p:sp>
      <p:sp>
        <p:nvSpPr>
          <p:cNvPr id="194" name="Rectangle 355"/>
          <p:cNvSpPr>
            <a:spLocks noChangeArrowheads="1"/>
          </p:cNvSpPr>
          <p:nvPr/>
        </p:nvSpPr>
        <p:spPr bwMode="auto">
          <a:xfrm>
            <a:off x="8486108" y="936769"/>
            <a:ext cx="683010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dirty="0"/>
              <a:t>MADRES LACTANDO</a:t>
            </a:r>
            <a:endParaRPr lang="es-ES" altLang="es-MX" sz="700" dirty="0"/>
          </a:p>
        </p:txBody>
      </p:sp>
      <p:sp>
        <p:nvSpPr>
          <p:cNvPr id="195" name="Line 356"/>
          <p:cNvSpPr>
            <a:spLocks noChangeShapeType="1"/>
          </p:cNvSpPr>
          <p:nvPr/>
        </p:nvSpPr>
        <p:spPr bwMode="auto">
          <a:xfrm flipH="1">
            <a:off x="7520259" y="799295"/>
            <a:ext cx="0" cy="1123166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96" name="Line 357"/>
          <p:cNvSpPr>
            <a:spLocks noChangeShapeType="1"/>
          </p:cNvSpPr>
          <p:nvPr/>
        </p:nvSpPr>
        <p:spPr bwMode="auto">
          <a:xfrm>
            <a:off x="7820352" y="797179"/>
            <a:ext cx="0" cy="1119185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97" name="Line 358"/>
          <p:cNvSpPr>
            <a:spLocks noChangeShapeType="1"/>
          </p:cNvSpPr>
          <p:nvPr/>
        </p:nvSpPr>
        <p:spPr bwMode="auto">
          <a:xfrm>
            <a:off x="8494888" y="949412"/>
            <a:ext cx="0" cy="966951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98" name="Line 359"/>
          <p:cNvSpPr>
            <a:spLocks noChangeShapeType="1"/>
          </p:cNvSpPr>
          <p:nvPr/>
        </p:nvSpPr>
        <p:spPr bwMode="auto">
          <a:xfrm>
            <a:off x="8815575" y="1236283"/>
            <a:ext cx="0" cy="68617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99" name="Rectangle 361"/>
          <p:cNvSpPr>
            <a:spLocks noChangeArrowheads="1"/>
          </p:cNvSpPr>
          <p:nvPr/>
        </p:nvSpPr>
        <p:spPr bwMode="auto">
          <a:xfrm>
            <a:off x="7767200" y="981956"/>
            <a:ext cx="817154" cy="19236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650" dirty="0"/>
              <a:t>EMBARAZADAS</a:t>
            </a:r>
            <a:endParaRPr lang="es-ES" altLang="es-MX" sz="650" dirty="0"/>
          </a:p>
        </p:txBody>
      </p:sp>
      <p:sp>
        <p:nvSpPr>
          <p:cNvPr id="200" name="Line 362"/>
          <p:cNvSpPr>
            <a:spLocks noChangeShapeType="1"/>
          </p:cNvSpPr>
          <p:nvPr/>
        </p:nvSpPr>
        <p:spPr bwMode="auto">
          <a:xfrm>
            <a:off x="7823400" y="1231095"/>
            <a:ext cx="13068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201" name="Rectangle 363"/>
          <p:cNvSpPr>
            <a:spLocks noChangeArrowheads="1"/>
          </p:cNvSpPr>
          <p:nvPr/>
        </p:nvSpPr>
        <p:spPr bwMode="auto">
          <a:xfrm rot="16200000">
            <a:off x="8408390" y="1548800"/>
            <a:ext cx="541338" cy="30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700" dirty="0"/>
              <a:t>CON APOYO</a:t>
            </a:r>
            <a:endParaRPr lang="es-ES" altLang="es-MX" sz="700" dirty="0"/>
          </a:p>
        </p:txBody>
      </p:sp>
      <p:sp>
        <p:nvSpPr>
          <p:cNvPr id="202" name="Line 303"/>
          <p:cNvSpPr>
            <a:spLocks noChangeShapeType="1"/>
          </p:cNvSpPr>
          <p:nvPr/>
        </p:nvSpPr>
        <p:spPr bwMode="auto">
          <a:xfrm>
            <a:off x="3458337" y="4640263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03" name="Line 304"/>
          <p:cNvSpPr>
            <a:spLocks noChangeShapeType="1"/>
          </p:cNvSpPr>
          <p:nvPr/>
        </p:nvSpPr>
        <p:spPr bwMode="auto">
          <a:xfrm>
            <a:off x="2192274" y="4640263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04" name="Line 305"/>
          <p:cNvSpPr>
            <a:spLocks noChangeShapeType="1"/>
          </p:cNvSpPr>
          <p:nvPr/>
        </p:nvSpPr>
        <p:spPr bwMode="auto">
          <a:xfrm>
            <a:off x="2507044" y="4640263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05" name="Line 306"/>
          <p:cNvSpPr>
            <a:spLocks noChangeShapeType="1"/>
          </p:cNvSpPr>
          <p:nvPr/>
        </p:nvSpPr>
        <p:spPr bwMode="auto">
          <a:xfrm>
            <a:off x="2827655" y="4640263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06" name="Line 307"/>
          <p:cNvSpPr>
            <a:spLocks noChangeShapeType="1"/>
          </p:cNvSpPr>
          <p:nvPr/>
        </p:nvSpPr>
        <p:spPr bwMode="auto">
          <a:xfrm>
            <a:off x="3754148" y="4640263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07" name="Line 308"/>
          <p:cNvSpPr>
            <a:spLocks noChangeShapeType="1"/>
          </p:cNvSpPr>
          <p:nvPr/>
        </p:nvSpPr>
        <p:spPr bwMode="auto">
          <a:xfrm>
            <a:off x="4377200" y="4640263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08" name="Line 309"/>
          <p:cNvSpPr>
            <a:spLocks noChangeShapeType="1"/>
          </p:cNvSpPr>
          <p:nvPr/>
        </p:nvSpPr>
        <p:spPr bwMode="auto">
          <a:xfrm>
            <a:off x="5537866" y="4640263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09" name="Line 310"/>
          <p:cNvSpPr>
            <a:spLocks noChangeShapeType="1"/>
          </p:cNvSpPr>
          <p:nvPr/>
        </p:nvSpPr>
        <p:spPr bwMode="auto">
          <a:xfrm>
            <a:off x="6703291" y="4633913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10" name="Line 311"/>
          <p:cNvSpPr>
            <a:spLocks noChangeShapeType="1"/>
          </p:cNvSpPr>
          <p:nvPr/>
        </p:nvSpPr>
        <p:spPr bwMode="auto">
          <a:xfrm>
            <a:off x="6974216" y="4640263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11" name="Line 314"/>
          <p:cNvSpPr>
            <a:spLocks noChangeShapeType="1"/>
          </p:cNvSpPr>
          <p:nvPr/>
        </p:nvSpPr>
        <p:spPr bwMode="auto">
          <a:xfrm>
            <a:off x="7522631" y="4640263"/>
            <a:ext cx="0" cy="2232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12" name="Line 288"/>
          <p:cNvSpPr>
            <a:spLocks noChangeShapeType="1"/>
          </p:cNvSpPr>
          <p:nvPr/>
        </p:nvSpPr>
        <p:spPr bwMode="auto">
          <a:xfrm>
            <a:off x="1564156" y="1995118"/>
            <a:ext cx="0" cy="2589582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213" name="Line 289"/>
          <p:cNvSpPr>
            <a:spLocks noChangeShapeType="1"/>
          </p:cNvSpPr>
          <p:nvPr/>
        </p:nvSpPr>
        <p:spPr bwMode="auto">
          <a:xfrm>
            <a:off x="3459120" y="1995118"/>
            <a:ext cx="0" cy="2592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14" name="Line 290"/>
          <p:cNvSpPr>
            <a:spLocks noChangeShapeType="1"/>
          </p:cNvSpPr>
          <p:nvPr/>
        </p:nvSpPr>
        <p:spPr bwMode="auto">
          <a:xfrm flipH="1">
            <a:off x="2185567" y="2000404"/>
            <a:ext cx="0" cy="258429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15" name="Line 291"/>
          <p:cNvSpPr>
            <a:spLocks noChangeShapeType="1"/>
          </p:cNvSpPr>
          <p:nvPr/>
        </p:nvSpPr>
        <p:spPr bwMode="auto">
          <a:xfrm>
            <a:off x="2502581" y="1992765"/>
            <a:ext cx="0" cy="2591934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16" name="Line 292"/>
          <p:cNvSpPr>
            <a:spLocks noChangeShapeType="1"/>
          </p:cNvSpPr>
          <p:nvPr/>
        </p:nvSpPr>
        <p:spPr bwMode="auto">
          <a:xfrm>
            <a:off x="2827655" y="1995118"/>
            <a:ext cx="0" cy="2592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17" name="Line 293"/>
          <p:cNvSpPr>
            <a:spLocks noChangeShapeType="1"/>
          </p:cNvSpPr>
          <p:nvPr/>
        </p:nvSpPr>
        <p:spPr bwMode="auto">
          <a:xfrm>
            <a:off x="3754148" y="1998447"/>
            <a:ext cx="0" cy="2581029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18" name="Line 295"/>
          <p:cNvSpPr>
            <a:spLocks noChangeShapeType="1"/>
          </p:cNvSpPr>
          <p:nvPr/>
        </p:nvSpPr>
        <p:spPr bwMode="auto">
          <a:xfrm>
            <a:off x="4377200" y="1992764"/>
            <a:ext cx="0" cy="2592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19" name="Line 296"/>
          <p:cNvSpPr>
            <a:spLocks noChangeShapeType="1"/>
          </p:cNvSpPr>
          <p:nvPr/>
        </p:nvSpPr>
        <p:spPr bwMode="auto">
          <a:xfrm>
            <a:off x="5537866" y="1995642"/>
            <a:ext cx="0" cy="2592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20" name="Line 298"/>
          <p:cNvSpPr>
            <a:spLocks noChangeShapeType="1"/>
          </p:cNvSpPr>
          <p:nvPr/>
        </p:nvSpPr>
        <p:spPr bwMode="auto">
          <a:xfrm>
            <a:off x="6694352" y="1993669"/>
            <a:ext cx="0" cy="2584764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21" name="Line 299"/>
          <p:cNvSpPr>
            <a:spLocks noChangeShapeType="1"/>
          </p:cNvSpPr>
          <p:nvPr/>
        </p:nvSpPr>
        <p:spPr bwMode="auto">
          <a:xfrm>
            <a:off x="6973092" y="1993670"/>
            <a:ext cx="0" cy="2592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22" name="Line 367"/>
          <p:cNvSpPr>
            <a:spLocks noChangeShapeType="1"/>
          </p:cNvSpPr>
          <p:nvPr/>
        </p:nvSpPr>
        <p:spPr bwMode="auto">
          <a:xfrm>
            <a:off x="7523142" y="1991719"/>
            <a:ext cx="0" cy="25920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223" name="Line 339"/>
          <p:cNvSpPr>
            <a:spLocks noChangeShapeType="1"/>
          </p:cNvSpPr>
          <p:nvPr/>
        </p:nvSpPr>
        <p:spPr bwMode="auto">
          <a:xfrm>
            <a:off x="6967785" y="1090009"/>
            <a:ext cx="0" cy="83218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24" name="Rectangle 326"/>
          <p:cNvSpPr>
            <a:spLocks noChangeArrowheads="1"/>
          </p:cNvSpPr>
          <p:nvPr/>
        </p:nvSpPr>
        <p:spPr bwMode="auto">
          <a:xfrm rot="16200000">
            <a:off x="4477980" y="1480226"/>
            <a:ext cx="681249" cy="1984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700" dirty="0"/>
              <a:t>NORMAL</a:t>
            </a:r>
            <a:endParaRPr lang="es-ES" altLang="es-MX" sz="700" dirty="0"/>
          </a:p>
        </p:txBody>
      </p:sp>
      <p:sp>
        <p:nvSpPr>
          <p:cNvPr id="225" name="Rectangle 327"/>
          <p:cNvSpPr>
            <a:spLocks noChangeArrowheads="1"/>
          </p:cNvSpPr>
          <p:nvPr/>
        </p:nvSpPr>
        <p:spPr bwMode="auto">
          <a:xfrm rot="16200000">
            <a:off x="4729222" y="1479417"/>
            <a:ext cx="793845" cy="20005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700" dirty="0" smtClean="0"/>
              <a:t>COMPLICADO</a:t>
            </a:r>
            <a:endParaRPr lang="es-ES" altLang="es-MX" sz="700" dirty="0"/>
          </a:p>
        </p:txBody>
      </p:sp>
      <p:sp>
        <p:nvSpPr>
          <p:cNvPr id="226" name="Line 341"/>
          <p:cNvSpPr>
            <a:spLocks noChangeShapeType="1"/>
          </p:cNvSpPr>
          <p:nvPr/>
        </p:nvSpPr>
        <p:spPr bwMode="auto">
          <a:xfrm>
            <a:off x="5248579" y="1092753"/>
            <a:ext cx="0" cy="83218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27" name="Line 342"/>
          <p:cNvSpPr>
            <a:spLocks noChangeShapeType="1"/>
          </p:cNvSpPr>
          <p:nvPr/>
        </p:nvSpPr>
        <p:spPr bwMode="auto">
          <a:xfrm>
            <a:off x="4975030" y="1233560"/>
            <a:ext cx="0" cy="68906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28" name="Rectangle 349"/>
          <p:cNvSpPr>
            <a:spLocks noChangeArrowheads="1"/>
          </p:cNvSpPr>
          <p:nvPr/>
        </p:nvSpPr>
        <p:spPr bwMode="auto">
          <a:xfrm>
            <a:off x="4623117" y="1061593"/>
            <a:ext cx="640928" cy="1984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dirty="0"/>
              <a:t>TIPO</a:t>
            </a:r>
            <a:endParaRPr lang="es-ES" altLang="es-MX" sz="700" dirty="0"/>
          </a:p>
        </p:txBody>
      </p:sp>
      <p:sp>
        <p:nvSpPr>
          <p:cNvPr id="229" name="Line 312"/>
          <p:cNvSpPr>
            <a:spLocks noChangeShapeType="1"/>
          </p:cNvSpPr>
          <p:nvPr/>
        </p:nvSpPr>
        <p:spPr bwMode="auto">
          <a:xfrm>
            <a:off x="4966198" y="4640263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30" name="Line 313"/>
          <p:cNvSpPr>
            <a:spLocks noChangeShapeType="1"/>
          </p:cNvSpPr>
          <p:nvPr/>
        </p:nvSpPr>
        <p:spPr bwMode="auto">
          <a:xfrm>
            <a:off x="5260879" y="4640263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31" name="Line 300"/>
          <p:cNvSpPr>
            <a:spLocks noChangeShapeType="1"/>
          </p:cNvSpPr>
          <p:nvPr/>
        </p:nvSpPr>
        <p:spPr bwMode="auto">
          <a:xfrm>
            <a:off x="4971497" y="1993671"/>
            <a:ext cx="0" cy="2592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32" name="Line 368"/>
          <p:cNvSpPr>
            <a:spLocks noChangeShapeType="1"/>
          </p:cNvSpPr>
          <p:nvPr/>
        </p:nvSpPr>
        <p:spPr bwMode="auto">
          <a:xfrm>
            <a:off x="5250083" y="1993669"/>
            <a:ext cx="0" cy="258474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233" name="Line 369"/>
          <p:cNvSpPr>
            <a:spLocks noChangeShapeType="1"/>
          </p:cNvSpPr>
          <p:nvPr/>
        </p:nvSpPr>
        <p:spPr bwMode="auto">
          <a:xfrm flipH="1">
            <a:off x="7823159" y="1986668"/>
            <a:ext cx="0" cy="2585669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234" name="Line 371"/>
          <p:cNvSpPr>
            <a:spLocks noChangeShapeType="1"/>
          </p:cNvSpPr>
          <p:nvPr/>
        </p:nvSpPr>
        <p:spPr bwMode="auto">
          <a:xfrm>
            <a:off x="7823159" y="4634166"/>
            <a:ext cx="0" cy="2232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235" name="Line 372"/>
          <p:cNvSpPr>
            <a:spLocks noChangeShapeType="1"/>
          </p:cNvSpPr>
          <p:nvPr/>
        </p:nvSpPr>
        <p:spPr bwMode="auto">
          <a:xfrm>
            <a:off x="8150191" y="4634166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236" name="Line 373"/>
          <p:cNvSpPr>
            <a:spLocks noChangeShapeType="1"/>
          </p:cNvSpPr>
          <p:nvPr/>
        </p:nvSpPr>
        <p:spPr bwMode="auto">
          <a:xfrm>
            <a:off x="8501799" y="4634166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237" name="Line 374"/>
          <p:cNvSpPr>
            <a:spLocks noChangeShapeType="1"/>
          </p:cNvSpPr>
          <p:nvPr/>
        </p:nvSpPr>
        <p:spPr bwMode="auto">
          <a:xfrm>
            <a:off x="8824429" y="4640262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238" name="Line 398"/>
          <p:cNvSpPr>
            <a:spLocks noChangeShapeType="1"/>
          </p:cNvSpPr>
          <p:nvPr/>
        </p:nvSpPr>
        <p:spPr bwMode="auto">
          <a:xfrm>
            <a:off x="7824805" y="952333"/>
            <a:ext cx="13068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grpSp>
        <p:nvGrpSpPr>
          <p:cNvPr id="239" name="Grupo 238"/>
          <p:cNvGrpSpPr/>
          <p:nvPr/>
        </p:nvGrpSpPr>
        <p:grpSpPr>
          <a:xfrm>
            <a:off x="3312650" y="1359859"/>
            <a:ext cx="576263" cy="394365"/>
            <a:chOff x="1938338" y="1397541"/>
            <a:chExt cx="576263" cy="394365"/>
          </a:xfrm>
        </p:grpSpPr>
        <p:sp>
          <p:nvSpPr>
            <p:cNvPr id="240" name="Rectangle 251"/>
            <p:cNvSpPr>
              <a:spLocks noChangeArrowheads="1"/>
            </p:cNvSpPr>
            <p:nvPr/>
          </p:nvSpPr>
          <p:spPr bwMode="auto">
            <a:xfrm>
              <a:off x="1938338" y="1516446"/>
              <a:ext cx="576263" cy="27546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 defTabSz="762000"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defTabSz="762000"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defTabSz="762000"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defTabSz="762000"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defTabSz="762000"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>
                <a:lnSpc>
                  <a:spcPct val="85000"/>
                </a:lnSpc>
              </a:pPr>
              <a:r>
                <a:rPr lang="es-ES_tradnl" altLang="es-MX" sz="700" dirty="0"/>
                <a:t>&lt; 15 AÑOS</a:t>
              </a:r>
              <a:endParaRPr lang="es-ES" altLang="es-MX" sz="700" dirty="0"/>
            </a:p>
          </p:txBody>
        </p:sp>
        <p:sp>
          <p:nvSpPr>
            <p:cNvPr id="241" name="CuadroTexto 240"/>
            <p:cNvSpPr txBox="1"/>
            <p:nvPr/>
          </p:nvSpPr>
          <p:spPr>
            <a:xfrm>
              <a:off x="2011525" y="1397541"/>
              <a:ext cx="439736" cy="15388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s-MX" sz="400" dirty="0" smtClean="0"/>
                <a:t>MENOR</a:t>
              </a:r>
              <a:endParaRPr lang="es-MX" dirty="0"/>
            </a:p>
          </p:txBody>
        </p:sp>
      </p:grpSp>
      <p:sp>
        <p:nvSpPr>
          <p:cNvPr id="242" name="Rectangle 246"/>
          <p:cNvSpPr>
            <a:spLocks noChangeArrowheads="1"/>
          </p:cNvSpPr>
          <p:nvPr/>
        </p:nvSpPr>
        <p:spPr bwMode="auto">
          <a:xfrm>
            <a:off x="1799291" y="1050898"/>
            <a:ext cx="1100030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800" dirty="0"/>
              <a:t>EDAD</a:t>
            </a:r>
            <a:endParaRPr lang="es-ES" altLang="es-MX" sz="700" dirty="0"/>
          </a:p>
        </p:txBody>
      </p:sp>
      <p:sp>
        <p:nvSpPr>
          <p:cNvPr id="243" name="Rectangle 246"/>
          <p:cNvSpPr>
            <a:spLocks noChangeArrowheads="1"/>
          </p:cNvSpPr>
          <p:nvPr/>
        </p:nvSpPr>
        <p:spPr bwMode="auto">
          <a:xfrm>
            <a:off x="3542463" y="1048655"/>
            <a:ext cx="728443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800" dirty="0"/>
              <a:t>EDAD</a:t>
            </a:r>
            <a:endParaRPr lang="es-ES" altLang="es-MX" sz="700" dirty="0"/>
          </a:p>
        </p:txBody>
      </p:sp>
      <p:sp>
        <p:nvSpPr>
          <p:cNvPr id="244" name="Line 339"/>
          <p:cNvSpPr>
            <a:spLocks noChangeShapeType="1"/>
          </p:cNvSpPr>
          <p:nvPr/>
        </p:nvSpPr>
        <p:spPr bwMode="auto">
          <a:xfrm flipH="1">
            <a:off x="6696585" y="1353510"/>
            <a:ext cx="0" cy="56260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45" name="Rectangle 318"/>
          <p:cNvSpPr>
            <a:spLocks noChangeArrowheads="1"/>
          </p:cNvSpPr>
          <p:nvPr/>
        </p:nvSpPr>
        <p:spPr bwMode="auto">
          <a:xfrm rot="16200000">
            <a:off x="5787384" y="1353023"/>
            <a:ext cx="996157" cy="2923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650" dirty="0" smtClean="0"/>
              <a:t>SUPERVISOR(A)</a:t>
            </a:r>
          </a:p>
          <a:p>
            <a:r>
              <a:rPr lang="es-ES_tradnl" altLang="es-MX" sz="650" dirty="0" smtClean="0"/>
              <a:t>AUX. SALUD</a:t>
            </a:r>
            <a:endParaRPr lang="es-ES" altLang="es-MX" sz="650" dirty="0"/>
          </a:p>
        </p:txBody>
      </p:sp>
      <p:sp>
        <p:nvSpPr>
          <p:cNvPr id="248" name="Rectangle 318"/>
          <p:cNvSpPr>
            <a:spLocks noChangeArrowheads="1"/>
          </p:cNvSpPr>
          <p:nvPr/>
        </p:nvSpPr>
        <p:spPr bwMode="auto">
          <a:xfrm rot="16200000">
            <a:off x="6246069" y="1565144"/>
            <a:ext cx="610625" cy="20005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700" dirty="0" smtClean="0"/>
              <a:t>GENERAL</a:t>
            </a:r>
          </a:p>
        </p:txBody>
      </p:sp>
      <p:sp>
        <p:nvSpPr>
          <p:cNvPr id="249" name="Rectangle 318"/>
          <p:cNvSpPr>
            <a:spLocks noChangeArrowheads="1"/>
          </p:cNvSpPr>
          <p:nvPr/>
        </p:nvSpPr>
        <p:spPr bwMode="auto">
          <a:xfrm rot="16200000">
            <a:off x="6493857" y="1483162"/>
            <a:ext cx="699518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700" dirty="0" smtClean="0"/>
              <a:t>DE UNIDAD</a:t>
            </a:r>
          </a:p>
          <a:p>
            <a:pPr algn="ctr"/>
            <a:r>
              <a:rPr lang="es-ES_tradnl" altLang="es-MX" sz="700" dirty="0" smtClean="0"/>
              <a:t>MÓVIL </a:t>
            </a:r>
          </a:p>
        </p:txBody>
      </p:sp>
      <p:sp>
        <p:nvSpPr>
          <p:cNvPr id="250" name="Rectangle 318"/>
          <p:cNvSpPr>
            <a:spLocks noChangeArrowheads="1"/>
          </p:cNvSpPr>
          <p:nvPr/>
        </p:nvSpPr>
        <p:spPr bwMode="auto">
          <a:xfrm>
            <a:off x="6373814" y="1199012"/>
            <a:ext cx="665600" cy="20005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dirty="0" smtClean="0"/>
              <a:t>MÉDICA(O)</a:t>
            </a:r>
          </a:p>
        </p:txBody>
      </p:sp>
      <p:sp>
        <p:nvSpPr>
          <p:cNvPr id="251" name="Line 339"/>
          <p:cNvSpPr>
            <a:spLocks noChangeShapeType="1"/>
          </p:cNvSpPr>
          <p:nvPr/>
        </p:nvSpPr>
        <p:spPr bwMode="auto">
          <a:xfrm>
            <a:off x="5537866" y="1231095"/>
            <a:ext cx="0" cy="68581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cxnSp>
        <p:nvCxnSpPr>
          <p:cNvPr id="258" name="Conector recto 257"/>
          <p:cNvCxnSpPr/>
          <p:nvPr/>
        </p:nvCxnSpPr>
        <p:spPr bwMode="auto">
          <a:xfrm>
            <a:off x="6412961" y="1361215"/>
            <a:ext cx="547200" cy="0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</p:cxnSp>
      <p:sp>
        <p:nvSpPr>
          <p:cNvPr id="259" name="Line 339"/>
          <p:cNvSpPr>
            <a:spLocks noChangeShapeType="1"/>
          </p:cNvSpPr>
          <p:nvPr/>
        </p:nvSpPr>
        <p:spPr bwMode="auto">
          <a:xfrm>
            <a:off x="6412961" y="1233199"/>
            <a:ext cx="519" cy="6859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77" name="Line 153"/>
          <p:cNvSpPr>
            <a:spLocks noChangeShapeType="1"/>
          </p:cNvSpPr>
          <p:nvPr/>
        </p:nvSpPr>
        <p:spPr bwMode="auto">
          <a:xfrm>
            <a:off x="2754" y="1922463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6" name="Rectangle 354"/>
          <p:cNvSpPr>
            <a:spLocks noChangeArrowheads="1"/>
          </p:cNvSpPr>
          <p:nvPr/>
        </p:nvSpPr>
        <p:spPr bwMode="auto">
          <a:xfrm rot="16200000">
            <a:off x="8574036" y="1412228"/>
            <a:ext cx="820822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700" dirty="0"/>
              <a:t>CAJAS </a:t>
            </a:r>
            <a:r>
              <a:rPr lang="es-ES_tradnl" altLang="es-MX" sz="700" dirty="0" smtClean="0"/>
              <a:t>ENTREGADAS</a:t>
            </a:r>
            <a:endParaRPr lang="es-ES" altLang="es-MX" sz="700" dirty="0"/>
          </a:p>
        </p:txBody>
      </p:sp>
      <p:sp>
        <p:nvSpPr>
          <p:cNvPr id="315" name="Line 369"/>
          <p:cNvSpPr>
            <a:spLocks noChangeShapeType="1"/>
          </p:cNvSpPr>
          <p:nvPr/>
        </p:nvSpPr>
        <p:spPr bwMode="auto">
          <a:xfrm>
            <a:off x="8150266" y="1991876"/>
            <a:ext cx="0" cy="2592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16" name="Line 369"/>
          <p:cNvSpPr>
            <a:spLocks noChangeShapeType="1"/>
          </p:cNvSpPr>
          <p:nvPr/>
        </p:nvSpPr>
        <p:spPr bwMode="auto">
          <a:xfrm>
            <a:off x="8822640" y="1995119"/>
            <a:ext cx="0" cy="2592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48" name="Line 298"/>
          <p:cNvSpPr>
            <a:spLocks noChangeShapeType="1"/>
          </p:cNvSpPr>
          <p:nvPr/>
        </p:nvSpPr>
        <p:spPr bwMode="auto">
          <a:xfrm>
            <a:off x="6420417" y="1997971"/>
            <a:ext cx="0" cy="2582369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49" name="Line 309"/>
          <p:cNvSpPr>
            <a:spLocks noChangeShapeType="1"/>
          </p:cNvSpPr>
          <p:nvPr/>
        </p:nvSpPr>
        <p:spPr bwMode="auto">
          <a:xfrm>
            <a:off x="6427032" y="4639199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50" name="Line 357"/>
          <p:cNvSpPr>
            <a:spLocks noChangeShapeType="1"/>
          </p:cNvSpPr>
          <p:nvPr/>
        </p:nvSpPr>
        <p:spPr bwMode="auto">
          <a:xfrm>
            <a:off x="7245230" y="1234265"/>
            <a:ext cx="0" cy="6892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51" name="Line 367"/>
          <p:cNvSpPr>
            <a:spLocks noChangeShapeType="1"/>
          </p:cNvSpPr>
          <p:nvPr/>
        </p:nvSpPr>
        <p:spPr bwMode="auto">
          <a:xfrm>
            <a:off x="7245459" y="1993700"/>
            <a:ext cx="0" cy="2592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52" name="Line 314"/>
          <p:cNvSpPr>
            <a:spLocks noChangeShapeType="1"/>
          </p:cNvSpPr>
          <p:nvPr/>
        </p:nvSpPr>
        <p:spPr bwMode="auto">
          <a:xfrm>
            <a:off x="7249341" y="4639199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53" name="Line 369"/>
          <p:cNvSpPr>
            <a:spLocks noChangeShapeType="1"/>
          </p:cNvSpPr>
          <p:nvPr/>
        </p:nvSpPr>
        <p:spPr bwMode="auto">
          <a:xfrm>
            <a:off x="8495472" y="1990989"/>
            <a:ext cx="0" cy="2592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58" name="Line 359"/>
          <p:cNvSpPr>
            <a:spLocks noChangeShapeType="1"/>
          </p:cNvSpPr>
          <p:nvPr/>
        </p:nvSpPr>
        <p:spPr bwMode="auto">
          <a:xfrm>
            <a:off x="8150266" y="1224024"/>
            <a:ext cx="0" cy="695044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59" name="Line 196"/>
          <p:cNvSpPr>
            <a:spLocks noChangeShapeType="1"/>
          </p:cNvSpPr>
          <p:nvPr/>
        </p:nvSpPr>
        <p:spPr bwMode="auto">
          <a:xfrm>
            <a:off x="-1" y="3926482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60" name="Line 197"/>
          <p:cNvSpPr>
            <a:spLocks noChangeShapeType="1"/>
          </p:cNvSpPr>
          <p:nvPr/>
        </p:nvSpPr>
        <p:spPr bwMode="auto">
          <a:xfrm>
            <a:off x="-1" y="4143970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81" name="Line 198"/>
          <p:cNvSpPr>
            <a:spLocks noChangeShapeType="1"/>
          </p:cNvSpPr>
          <p:nvPr/>
        </p:nvSpPr>
        <p:spPr bwMode="auto">
          <a:xfrm>
            <a:off x="-1" y="4355107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88" name="Line 200"/>
          <p:cNvSpPr>
            <a:spLocks noChangeShapeType="1"/>
          </p:cNvSpPr>
          <p:nvPr/>
        </p:nvSpPr>
        <p:spPr bwMode="auto">
          <a:xfrm>
            <a:off x="-1" y="3496270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89" name="Line 201"/>
          <p:cNvSpPr>
            <a:spLocks noChangeShapeType="1"/>
          </p:cNvSpPr>
          <p:nvPr/>
        </p:nvSpPr>
        <p:spPr bwMode="auto">
          <a:xfrm>
            <a:off x="-1" y="3708995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90" name="Line 198"/>
          <p:cNvSpPr>
            <a:spLocks noChangeShapeType="1"/>
          </p:cNvSpPr>
          <p:nvPr/>
        </p:nvSpPr>
        <p:spPr bwMode="auto">
          <a:xfrm>
            <a:off x="11215" y="4583707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91" name="Line 304"/>
          <p:cNvSpPr>
            <a:spLocks noChangeShapeType="1"/>
          </p:cNvSpPr>
          <p:nvPr/>
        </p:nvSpPr>
        <p:spPr bwMode="auto">
          <a:xfrm>
            <a:off x="1570505" y="4640263"/>
            <a:ext cx="0" cy="2232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92" name="Text Box 360"/>
          <p:cNvSpPr txBox="1">
            <a:spLocks noChangeArrowheads="1"/>
          </p:cNvSpPr>
          <p:nvPr/>
        </p:nvSpPr>
        <p:spPr bwMode="auto">
          <a:xfrm>
            <a:off x="7745699" y="768802"/>
            <a:ext cx="1495891" cy="2143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800" b="1" dirty="0"/>
              <a:t>S A L U D   I N D Í G E N A</a:t>
            </a:r>
          </a:p>
        </p:txBody>
      </p:sp>
      <p:sp>
        <p:nvSpPr>
          <p:cNvPr id="393" name="Line 333"/>
          <p:cNvSpPr>
            <a:spLocks noChangeShapeType="1"/>
          </p:cNvSpPr>
          <p:nvPr/>
        </p:nvSpPr>
        <p:spPr bwMode="auto">
          <a:xfrm>
            <a:off x="1897572" y="1099579"/>
            <a:ext cx="0" cy="83278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94" name="Line 304"/>
          <p:cNvSpPr>
            <a:spLocks noChangeShapeType="1"/>
          </p:cNvSpPr>
          <p:nvPr/>
        </p:nvSpPr>
        <p:spPr bwMode="auto">
          <a:xfrm>
            <a:off x="1901414" y="4650161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95" name="Line 290"/>
          <p:cNvSpPr>
            <a:spLocks noChangeShapeType="1"/>
          </p:cNvSpPr>
          <p:nvPr/>
        </p:nvSpPr>
        <p:spPr bwMode="auto">
          <a:xfrm flipH="1">
            <a:off x="1894707" y="1997602"/>
            <a:ext cx="0" cy="258429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96" name="Line 336"/>
          <p:cNvSpPr>
            <a:spLocks noChangeShapeType="1"/>
          </p:cNvSpPr>
          <p:nvPr/>
        </p:nvSpPr>
        <p:spPr bwMode="auto">
          <a:xfrm>
            <a:off x="6129806" y="1230711"/>
            <a:ext cx="0" cy="68011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97" name="Line 307"/>
          <p:cNvSpPr>
            <a:spLocks noChangeShapeType="1"/>
          </p:cNvSpPr>
          <p:nvPr/>
        </p:nvSpPr>
        <p:spPr bwMode="auto">
          <a:xfrm>
            <a:off x="6129806" y="4633913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98" name="Line 293"/>
          <p:cNvSpPr>
            <a:spLocks noChangeShapeType="1"/>
          </p:cNvSpPr>
          <p:nvPr/>
        </p:nvSpPr>
        <p:spPr bwMode="auto">
          <a:xfrm>
            <a:off x="6129806" y="1992097"/>
            <a:ext cx="0" cy="2581029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grpSp>
        <p:nvGrpSpPr>
          <p:cNvPr id="399" name="Grupo 398"/>
          <p:cNvGrpSpPr/>
          <p:nvPr/>
        </p:nvGrpSpPr>
        <p:grpSpPr>
          <a:xfrm>
            <a:off x="1755210" y="1345095"/>
            <a:ext cx="576263" cy="388808"/>
            <a:chOff x="1938338" y="1390398"/>
            <a:chExt cx="576263" cy="388808"/>
          </a:xfrm>
        </p:grpSpPr>
        <p:sp>
          <p:nvSpPr>
            <p:cNvPr id="400" name="Rectangle 251"/>
            <p:cNvSpPr>
              <a:spLocks noChangeArrowheads="1"/>
            </p:cNvSpPr>
            <p:nvPr/>
          </p:nvSpPr>
          <p:spPr bwMode="auto">
            <a:xfrm>
              <a:off x="1938338" y="1503746"/>
              <a:ext cx="576263" cy="27546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 defTabSz="762000"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defTabSz="762000"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defTabSz="762000"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defTabSz="762000"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defTabSz="762000"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>
                <a:lnSpc>
                  <a:spcPct val="85000"/>
                </a:lnSpc>
              </a:pPr>
              <a:r>
                <a:rPr lang="es-ES_tradnl" altLang="es-MX" sz="700" dirty="0" smtClean="0"/>
                <a:t>&lt; 15 </a:t>
              </a:r>
              <a:r>
                <a:rPr lang="es-ES_tradnl" altLang="es-MX" sz="700" dirty="0"/>
                <a:t>AÑOS</a:t>
              </a:r>
              <a:endParaRPr lang="es-ES" altLang="es-MX" sz="700" dirty="0"/>
            </a:p>
          </p:txBody>
        </p:sp>
        <p:sp>
          <p:nvSpPr>
            <p:cNvPr id="401" name="CuadroTexto 400"/>
            <p:cNvSpPr txBox="1"/>
            <p:nvPr/>
          </p:nvSpPr>
          <p:spPr>
            <a:xfrm>
              <a:off x="2044945" y="1390398"/>
              <a:ext cx="384175" cy="15388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s-MX" sz="400" dirty="0" smtClean="0"/>
                <a:t>MENOR</a:t>
              </a:r>
              <a:endParaRPr lang="es-MX" dirty="0"/>
            </a:p>
          </p:txBody>
        </p:sp>
      </p:grpSp>
      <p:sp>
        <p:nvSpPr>
          <p:cNvPr id="402" name="Rectangle 251"/>
          <p:cNvSpPr>
            <a:spLocks noChangeArrowheads="1"/>
          </p:cNvSpPr>
          <p:nvPr/>
        </p:nvSpPr>
        <p:spPr bwMode="auto">
          <a:xfrm>
            <a:off x="2056454" y="1369543"/>
            <a:ext cx="576263" cy="36702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85000"/>
              </a:lnSpc>
            </a:pPr>
            <a:r>
              <a:rPr lang="es-ES_tradnl" altLang="es-MX" sz="700" dirty="0" smtClean="0"/>
              <a:t>15 A 19 </a:t>
            </a:r>
          </a:p>
          <a:p>
            <a:pPr algn="ctr">
              <a:lnSpc>
                <a:spcPct val="85000"/>
              </a:lnSpc>
            </a:pPr>
            <a:endParaRPr lang="es-ES_tradnl" altLang="es-MX" sz="700" dirty="0"/>
          </a:p>
          <a:p>
            <a:pPr algn="ctr">
              <a:lnSpc>
                <a:spcPct val="85000"/>
              </a:lnSpc>
            </a:pPr>
            <a:r>
              <a:rPr lang="es-ES_tradnl" altLang="es-MX" sz="700" dirty="0" smtClean="0"/>
              <a:t>AÑOS</a:t>
            </a:r>
            <a:endParaRPr lang="es-ES" altLang="es-MX" sz="700" dirty="0"/>
          </a:p>
        </p:txBody>
      </p:sp>
      <p:sp>
        <p:nvSpPr>
          <p:cNvPr id="403" name="Rectangle 252"/>
          <p:cNvSpPr>
            <a:spLocks noChangeArrowheads="1"/>
          </p:cNvSpPr>
          <p:nvPr/>
        </p:nvSpPr>
        <p:spPr bwMode="auto">
          <a:xfrm>
            <a:off x="2401428" y="1379550"/>
            <a:ext cx="528638" cy="36702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85000"/>
              </a:lnSpc>
            </a:pPr>
            <a:r>
              <a:rPr lang="es-ES_tradnl" altLang="es-MX" sz="700" dirty="0" smtClean="0"/>
              <a:t>20 Y MÁS AÑOS </a:t>
            </a:r>
            <a:endParaRPr lang="es-ES" altLang="es-MX" sz="700" dirty="0"/>
          </a:p>
        </p:txBody>
      </p:sp>
      <p:sp>
        <p:nvSpPr>
          <p:cNvPr id="404" name="Line 334"/>
          <p:cNvSpPr>
            <a:spLocks noChangeShapeType="1"/>
          </p:cNvSpPr>
          <p:nvPr/>
        </p:nvSpPr>
        <p:spPr bwMode="auto">
          <a:xfrm>
            <a:off x="4076338" y="1239551"/>
            <a:ext cx="0" cy="689261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05" name="Line 305"/>
          <p:cNvSpPr>
            <a:spLocks noChangeShapeType="1"/>
          </p:cNvSpPr>
          <p:nvPr/>
        </p:nvSpPr>
        <p:spPr bwMode="auto">
          <a:xfrm>
            <a:off x="4064826" y="4646613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06" name="Line 291"/>
          <p:cNvSpPr>
            <a:spLocks noChangeShapeType="1"/>
          </p:cNvSpPr>
          <p:nvPr/>
        </p:nvSpPr>
        <p:spPr bwMode="auto">
          <a:xfrm>
            <a:off x="4073063" y="1999115"/>
            <a:ext cx="0" cy="2591934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07" name="Rectangle 251"/>
          <p:cNvSpPr>
            <a:spLocks noChangeArrowheads="1"/>
          </p:cNvSpPr>
          <p:nvPr/>
        </p:nvSpPr>
        <p:spPr bwMode="auto">
          <a:xfrm>
            <a:off x="3620840" y="1375893"/>
            <a:ext cx="576263" cy="36702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85000"/>
              </a:lnSpc>
            </a:pPr>
            <a:r>
              <a:rPr lang="es-ES_tradnl" altLang="es-MX" sz="700" dirty="0" smtClean="0"/>
              <a:t>15 A 19 </a:t>
            </a:r>
          </a:p>
          <a:p>
            <a:pPr algn="ctr">
              <a:lnSpc>
                <a:spcPct val="85000"/>
              </a:lnSpc>
            </a:pPr>
            <a:endParaRPr lang="es-ES_tradnl" altLang="es-MX" sz="700" dirty="0"/>
          </a:p>
          <a:p>
            <a:pPr algn="ctr">
              <a:lnSpc>
                <a:spcPct val="85000"/>
              </a:lnSpc>
            </a:pPr>
            <a:r>
              <a:rPr lang="es-ES_tradnl" altLang="es-MX" sz="700" dirty="0" smtClean="0"/>
              <a:t>AÑOS</a:t>
            </a:r>
            <a:endParaRPr lang="es-ES" altLang="es-MX" sz="700" dirty="0"/>
          </a:p>
        </p:txBody>
      </p:sp>
      <p:sp>
        <p:nvSpPr>
          <p:cNvPr id="408" name="Rectangle 252"/>
          <p:cNvSpPr>
            <a:spLocks noChangeArrowheads="1"/>
          </p:cNvSpPr>
          <p:nvPr/>
        </p:nvSpPr>
        <p:spPr bwMode="auto">
          <a:xfrm>
            <a:off x="3967421" y="1392218"/>
            <a:ext cx="528638" cy="36702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85000"/>
              </a:lnSpc>
            </a:pPr>
            <a:r>
              <a:rPr lang="es-ES_tradnl" altLang="es-MX" sz="700" dirty="0" smtClean="0"/>
              <a:t>20 Y MÁS AÑOS </a:t>
            </a:r>
            <a:endParaRPr lang="es-ES" altLang="es-MX" sz="700" dirty="0"/>
          </a:p>
        </p:txBody>
      </p:sp>
      <p:sp>
        <p:nvSpPr>
          <p:cNvPr id="409" name="Line 335"/>
          <p:cNvSpPr>
            <a:spLocks noChangeShapeType="1"/>
          </p:cNvSpPr>
          <p:nvPr/>
        </p:nvSpPr>
        <p:spPr bwMode="auto">
          <a:xfrm>
            <a:off x="3124562" y="952079"/>
            <a:ext cx="0" cy="976479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0" name="Line 306"/>
          <p:cNvSpPr>
            <a:spLocks noChangeShapeType="1"/>
          </p:cNvSpPr>
          <p:nvPr/>
        </p:nvSpPr>
        <p:spPr bwMode="auto">
          <a:xfrm>
            <a:off x="3126798" y="4646359"/>
            <a:ext cx="0" cy="2232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1" name="Line 292"/>
          <p:cNvSpPr>
            <a:spLocks noChangeShapeType="1"/>
          </p:cNvSpPr>
          <p:nvPr/>
        </p:nvSpPr>
        <p:spPr bwMode="auto">
          <a:xfrm>
            <a:off x="3126798" y="2001214"/>
            <a:ext cx="0" cy="25920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2" name="Rectangle 318"/>
          <p:cNvSpPr>
            <a:spLocks noChangeArrowheads="1"/>
          </p:cNvSpPr>
          <p:nvPr/>
        </p:nvSpPr>
        <p:spPr bwMode="auto">
          <a:xfrm rot="16200000">
            <a:off x="2521563" y="1329313"/>
            <a:ext cx="920442" cy="39241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650" dirty="0"/>
              <a:t>ATENDIDO POR</a:t>
            </a:r>
            <a:endParaRPr lang="es-ES" altLang="es-MX" sz="650" dirty="0"/>
          </a:p>
          <a:p>
            <a:r>
              <a:rPr lang="es-ES_tradnl" altLang="es-MX" sz="650" dirty="0" smtClean="0"/>
              <a:t>PARTERÍA PROFESIONAL</a:t>
            </a:r>
            <a:endParaRPr lang="es-ES" altLang="es-MX" sz="650" dirty="0"/>
          </a:p>
        </p:txBody>
      </p:sp>
      <p:sp>
        <p:nvSpPr>
          <p:cNvPr id="413" name="Line 333"/>
          <p:cNvSpPr>
            <a:spLocks noChangeShapeType="1"/>
          </p:cNvSpPr>
          <p:nvPr/>
        </p:nvSpPr>
        <p:spPr bwMode="auto">
          <a:xfrm>
            <a:off x="2830260" y="1099579"/>
            <a:ext cx="0" cy="83278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5" name="Rectangle 318"/>
          <p:cNvSpPr>
            <a:spLocks noChangeArrowheads="1"/>
          </p:cNvSpPr>
          <p:nvPr/>
        </p:nvSpPr>
        <p:spPr bwMode="auto">
          <a:xfrm rot="16200000">
            <a:off x="4081712" y="1310747"/>
            <a:ext cx="920442" cy="39241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650" dirty="0" smtClean="0"/>
              <a:t>POSICIÓN LIBREMENTE ELEGIDA</a:t>
            </a:r>
            <a:endParaRPr lang="es-ES" altLang="es-MX" sz="650" dirty="0"/>
          </a:p>
        </p:txBody>
      </p:sp>
      <p:sp>
        <p:nvSpPr>
          <p:cNvPr id="419" name="Line 332"/>
          <p:cNvSpPr>
            <a:spLocks noChangeShapeType="1"/>
          </p:cNvSpPr>
          <p:nvPr/>
        </p:nvSpPr>
        <p:spPr bwMode="auto">
          <a:xfrm>
            <a:off x="4690637" y="1089522"/>
            <a:ext cx="0" cy="826844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20" name="Line 303"/>
          <p:cNvSpPr>
            <a:spLocks noChangeShapeType="1"/>
          </p:cNvSpPr>
          <p:nvPr/>
        </p:nvSpPr>
        <p:spPr bwMode="auto">
          <a:xfrm>
            <a:off x="4690637" y="4634167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21" name="Line 289"/>
          <p:cNvSpPr>
            <a:spLocks noChangeShapeType="1"/>
          </p:cNvSpPr>
          <p:nvPr/>
        </p:nvSpPr>
        <p:spPr bwMode="auto">
          <a:xfrm>
            <a:off x="4690637" y="1989022"/>
            <a:ext cx="0" cy="2592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23" name="Rectangle 318"/>
          <p:cNvSpPr>
            <a:spLocks noChangeArrowheads="1"/>
          </p:cNvSpPr>
          <p:nvPr/>
        </p:nvSpPr>
        <p:spPr bwMode="auto">
          <a:xfrm rot="16200000">
            <a:off x="5277965" y="1419067"/>
            <a:ext cx="814967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700" dirty="0" smtClean="0"/>
              <a:t>PARTERÍA PROFESIONAL</a:t>
            </a:r>
            <a:endParaRPr lang="es-ES" altLang="es-MX" sz="700" dirty="0"/>
          </a:p>
        </p:txBody>
      </p:sp>
      <p:sp>
        <p:nvSpPr>
          <p:cNvPr id="424" name="Rectangle 318"/>
          <p:cNvSpPr>
            <a:spLocks noChangeArrowheads="1"/>
          </p:cNvSpPr>
          <p:nvPr/>
        </p:nvSpPr>
        <p:spPr bwMode="auto">
          <a:xfrm rot="16200000">
            <a:off x="5587845" y="1425163"/>
            <a:ext cx="814967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700" dirty="0" smtClean="0"/>
              <a:t>PARTERÍA TÉCNICA</a:t>
            </a:r>
            <a:endParaRPr lang="es-ES" altLang="es-MX" sz="700" dirty="0"/>
          </a:p>
        </p:txBody>
      </p:sp>
      <p:sp>
        <p:nvSpPr>
          <p:cNvPr id="425" name="Line 309"/>
          <p:cNvSpPr>
            <a:spLocks noChangeShapeType="1"/>
          </p:cNvSpPr>
          <p:nvPr/>
        </p:nvSpPr>
        <p:spPr bwMode="auto">
          <a:xfrm>
            <a:off x="5834538" y="4646359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26" name="Line 296"/>
          <p:cNvSpPr>
            <a:spLocks noChangeShapeType="1"/>
          </p:cNvSpPr>
          <p:nvPr/>
        </p:nvSpPr>
        <p:spPr bwMode="auto">
          <a:xfrm>
            <a:off x="5834538" y="2001738"/>
            <a:ext cx="0" cy="2592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27" name="Line 339"/>
          <p:cNvSpPr>
            <a:spLocks noChangeShapeType="1"/>
          </p:cNvSpPr>
          <p:nvPr/>
        </p:nvSpPr>
        <p:spPr bwMode="auto">
          <a:xfrm>
            <a:off x="5832825" y="1233199"/>
            <a:ext cx="519" cy="6859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28" name="Line 350"/>
          <p:cNvSpPr>
            <a:spLocks noChangeShapeType="1"/>
          </p:cNvSpPr>
          <p:nvPr/>
        </p:nvSpPr>
        <p:spPr bwMode="auto">
          <a:xfrm>
            <a:off x="4687355" y="1233201"/>
            <a:ext cx="28332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iseño predeterminado">
  <a:themeElements>
    <a:clrScheme name="Diseño predeterminado 1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iseño predeterminado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s-ES_tradnl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s-ES_tradnl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Diseño predeterminado 1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33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iseño predeterminado 3">
        <a:dk1>
          <a:srgbClr val="000000"/>
        </a:dk1>
        <a:lt1>
          <a:srgbClr val="FFFFCC"/>
        </a:lt1>
        <a:dk2>
          <a:srgbClr val="999933"/>
        </a:dk2>
        <a:lt2>
          <a:srgbClr val="808000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4">
        <a:dk1>
          <a:srgbClr val="000000"/>
        </a:dk1>
        <a:lt1>
          <a:srgbClr val="FFFFFF"/>
        </a:lt1>
        <a:dk2>
          <a:srgbClr val="000000"/>
        </a:dk2>
        <a:lt2>
          <a:srgbClr val="393939"/>
        </a:lt2>
        <a:accent1>
          <a:srgbClr val="CBCBCB"/>
        </a:accent1>
        <a:accent2>
          <a:srgbClr val="868686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797979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5">
        <a:dk1>
          <a:srgbClr val="000000"/>
        </a:dk1>
        <a:lt1>
          <a:srgbClr val="FFFFFF"/>
        </a:lt1>
        <a:dk2>
          <a:srgbClr val="000000"/>
        </a:dk2>
        <a:lt2>
          <a:srgbClr val="9F9F9F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6">
        <a:dk1>
          <a:srgbClr val="000000"/>
        </a:dk1>
        <a:lt1>
          <a:srgbClr val="FFFFFF"/>
        </a:lt1>
        <a:dk2>
          <a:srgbClr val="000000"/>
        </a:dk2>
        <a:lt2>
          <a:srgbClr val="868686"/>
        </a:lt2>
        <a:accent1>
          <a:srgbClr val="CBCBCB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005CE7"/>
        </a:accent6>
        <a:hlink>
          <a:srgbClr val="FF0033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7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Tema de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Tema de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5373</TotalTime>
  <Words>244</Words>
  <Application>Microsoft Office PowerPoint</Application>
  <PresentationFormat>Carta (216 x 279 mm)</PresentationFormat>
  <Paragraphs>99</Paragraphs>
  <Slides>2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2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2</vt:i4>
      </vt:variant>
    </vt:vector>
  </HeadingPairs>
  <TitlesOfParts>
    <vt:vector size="5" baseType="lpstr">
      <vt:lpstr>Arial</vt:lpstr>
      <vt:lpstr>Times New Roman</vt:lpstr>
      <vt:lpstr>Diseño predeterminado</vt:lpstr>
      <vt:lpstr>Presentación de PowerPoint</vt:lpstr>
      <vt:lpstr>Presentación de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Sin título de diapositiva</dc:title>
  <dc:creator>Conformación e Integración de Bases de Datos</dc:creator>
  <cp:lastModifiedBy>Oskar Armando Aguas Barajas</cp:lastModifiedBy>
  <cp:revision>200</cp:revision>
  <cp:lastPrinted>2015-10-16T22:46:50Z</cp:lastPrinted>
  <dcterms:created xsi:type="dcterms:W3CDTF">1999-03-16T19:31:02Z</dcterms:created>
  <dcterms:modified xsi:type="dcterms:W3CDTF">2024-11-29T19:23:31Z</dcterms:modified>
</cp:coreProperties>
</file>

<file path=docProps/thumbnail.jpeg>
</file>